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Override PartName="/ppt/slides/slide10.xml" ContentType="application/vnd.openxmlformats-officedocument.presentationml.slide+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slides/slide1.xml" ContentType="application/vnd.openxmlformats-officedocument.presentationml.slide+xml"/>
  <Override PartName="/ppt/notesSlides/notesSlide12.xml" ContentType="application/vnd.openxmlformats-officedocument.presentationml.notesSlide+xml"/>
  <Override PartName="/ppt/slideMasters/slideMaster2.xml" ContentType="application/vnd.openxmlformats-officedocument.presentationml.slideMaster+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Override PartName="/ppt/slides/slide22.xml" ContentType="application/vnd.openxmlformats-officedocument.presentationml.slide+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slideLayouts/slideLayout12.xml" ContentType="application/vnd.openxmlformats-officedocument.presentationml.slideLayout+xml"/>
  <Override PartName="/ppt/slides/slide6.xml" ContentType="application/vnd.openxmlformats-officedocument.presentationml.slide+xml"/>
  <Override PartName="/ppt/notesSlides/notesSlide17.xml" ContentType="application/vnd.openxmlformats-officedocument.presentationml.notes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Override PartName="/ppt/slideMasters/slideMaster3.xml" ContentType="application/vnd.openxmlformats-officedocument.presentationml.slideMaster+xml"/>
  <Default Extension="png" ContentType="image/png"/>
  <Override PartName="/ppt/slideLayouts/slideLayout2.xml" ContentType="application/vnd.openxmlformats-officedocument.presentationml.slideLayout+xml"/>
  <Override PartName="/ppt/theme/theme3.xml" ContentType="application/vnd.openxmlformats-officedocument.theme+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slideLayouts/slideLayout13.xml" ContentType="application/vnd.openxmlformats-officedocument.presentationml.slideLayout+xml"/>
  <Override PartName="/ppt/notesSlides/notesSlide2.xml" ContentType="application/vnd.openxmlformats-officedocument.presentationml.notesSlide+xml"/>
  <Override PartName="/ppt/slides/slide7.xml" ContentType="application/vnd.openxmlformats-officedocument.presentationml.slide+xml"/>
  <Override PartName="/ppt/notesSlides/notesSlide18.xml" ContentType="application/vnd.openxmlformats-officedocument.presentationml.notes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theme/theme4.xml" ContentType="application/vnd.openxmlformats-officedocument.theme+xml"/>
  <Override PartName="/ppt/slideLayouts/slideLayout3.xml" ContentType="application/vnd.openxmlformats-officedocument.presentationml.slideLayout+xml"/>
  <Override PartName="/ppt/slides/slide20.xml" ContentType="application/vnd.openxmlformats-officedocument.presentationml.slide+xml"/>
  <Override PartName="/ppt/notesSlides/notesSlide7.xml" ContentType="application/vnd.openxmlformats-officedocument.presentationml.notesSlide+xml"/>
  <Override PartName="/ppt/notesSlides/notesSlide22.xml" ContentType="application/vnd.openxmlformats-officedocument.presentationml.notesSlide+xml"/>
  <Override PartName="/ppt/slides/slide17.xml" ContentType="application/vnd.openxmlformats-officedocument.presentationml.slide+xml"/>
  <Override PartName="/ppt/slideLayouts/slideLayout14.xml" ContentType="application/vnd.openxmlformats-officedocument.presentationml.slideLayout+xml"/>
  <Override PartName="/ppt/notesSlides/notesSlide3.xml" ContentType="application/vnd.openxmlformats-officedocument.presentationml.notesSlide+xml"/>
  <Override PartName="/ppt/slides/slide8.xml" ContentType="application/vnd.openxmlformats-officedocument.presentationml.slide+xml"/>
  <Override PartName="/ppt/notesSlides/notesSlide10.xml" ContentType="application/vnd.openxmlformats-officedocument.presentationml.notes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5" r:id="rId3"/>
  </p:sldMasterIdLst>
  <p:notesMasterIdLst>
    <p:notesMasterId r:id="rId26"/>
  </p:notesMasterIdLst>
  <p:sldIdLst>
    <p:sldId id="481" r:id="rId4"/>
    <p:sldId id="491" r:id="rId5"/>
    <p:sldId id="498" r:id="rId6"/>
    <p:sldId id="495" r:id="rId7"/>
    <p:sldId id="496" r:id="rId8"/>
    <p:sldId id="497" r:id="rId9"/>
    <p:sldId id="499" r:id="rId10"/>
    <p:sldId id="500" r:id="rId11"/>
    <p:sldId id="501" r:id="rId12"/>
    <p:sldId id="502" r:id="rId13"/>
    <p:sldId id="503" r:id="rId14"/>
    <p:sldId id="504" r:id="rId15"/>
    <p:sldId id="508" r:id="rId16"/>
    <p:sldId id="509" r:id="rId17"/>
    <p:sldId id="510" r:id="rId18"/>
    <p:sldId id="511" r:id="rId19"/>
    <p:sldId id="505" r:id="rId20"/>
    <p:sldId id="506" r:id="rId21"/>
    <p:sldId id="507" r:id="rId22"/>
    <p:sldId id="512" r:id="rId23"/>
    <p:sldId id="513" r:id="rId24"/>
    <p:sldId id="369" r:id="rId25"/>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10</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pPr/>
              <a:t>11</a:t>
            </a:fld>
            <a:endParaRPr lang="en-US"/>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12</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13</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14</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15</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16</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AF7CEB-65E2-7A41-8A14-1AE5189E1097}" type="slidenum">
              <a:rPr lang="en-US"/>
              <a:pPr/>
              <a:t>17</a:t>
            </a:fld>
            <a:endParaRPr lang="en-US"/>
          </a:p>
        </p:txBody>
      </p:sp>
      <p:sp>
        <p:nvSpPr>
          <p:cNvPr id="7669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69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18</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19</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2</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20</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21</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22</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3</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4</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5</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6</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67FBE29-A6E9-184A-B422-AFE70AC7F1FF}" type="slidenum">
              <a:rPr lang="en-US"/>
              <a:pPr/>
              <a:t>7</a:t>
            </a:fld>
            <a:endParaRPr lang="en-US"/>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6765DA-6AC3-A44A-BFC9-A324110DB845}" type="slidenum">
              <a:rPr lang="en-US"/>
              <a:pPr/>
              <a:t>8</a:t>
            </a:fld>
            <a:endParaRPr lang="en-US"/>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E8A79D-1E44-F14C-86DB-232DB485DEE3}" type="slidenum">
              <a:rPr lang="en-US"/>
              <a:pPr/>
              <a:t>9</a:t>
            </a:fld>
            <a:endParaRPr lang="en-US"/>
          </a:p>
        </p:txBody>
      </p:sp>
      <p:sp>
        <p:nvSpPr>
          <p:cNvPr id="596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6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0B9E6F7-883B-5840-A079-4D90FEC7F349}"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6"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6.xml"/><Relationship Id="rId6" Type="http://schemas.openxmlformats.org/officeDocument/2006/relationships/slide" Target="slide7.xml"/><Relationship Id="rId7" Type="http://schemas.openxmlformats.org/officeDocument/2006/relationships/slide" Target="slide16.xml"/><Relationship Id="rId8" Type="http://schemas.openxmlformats.org/officeDocument/2006/relationships/slide" Target="slide20.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Streams</a:t>
            </a:r>
            <a:endParaRPr lang="en-US" sz="3600" dirty="0">
              <a:solidFill>
                <a:srgbClr val="000000"/>
              </a:solidFill>
            </a:endParaRP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4</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400110"/>
          </a:xfrm>
          <a:prstGeom prst="rect">
            <a:avLst/>
          </a:prstGeom>
          <a:noFill/>
          <a:ln w="9525">
            <a:noFill/>
            <a:miter lim="800000"/>
            <a:headEnd/>
            <a:tailEnd/>
          </a:ln>
          <a:effectLst/>
        </p:spPr>
        <p:txBody>
          <a:bodyPr wrap="square">
            <a:prstTxWarp prst="textNoShape">
              <a:avLst/>
            </a:prstTxWarp>
            <a:spAutoFit/>
          </a:bodyPr>
          <a:lstStyle/>
          <a:p>
            <a:r>
              <a:rPr lang="en-US" sz="1000" b="0" i="1" dirty="0" smtClean="0"/>
              <a:t>We will not be satisfied until justice rolls down like waters and righteousness like a mighty stream.</a:t>
            </a:r>
            <a:endParaRPr lang="en-US" sz="1000" b="0" i="1" dirty="0">
              <a:solidFill>
                <a:srgbClr val="000000"/>
              </a:solidFill>
            </a:endParaRPr>
          </a:p>
        </p:txBody>
      </p:sp>
      <p:sp>
        <p:nvSpPr>
          <p:cNvPr id="7" name="Rectangle 25"/>
          <p:cNvSpPr>
            <a:spLocks noChangeArrowheads="1"/>
          </p:cNvSpPr>
          <p:nvPr/>
        </p:nvSpPr>
        <p:spPr bwMode="auto">
          <a:xfrm>
            <a:off x="4267200" y="1880810"/>
            <a:ext cx="2338388" cy="553998"/>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The Reverend Martin Luther King, Jr., </a:t>
            </a:r>
            <a:r>
              <a:rPr lang="en-US" sz="1000" b="0" i="1" dirty="0" smtClean="0"/>
              <a:t>I Have a Dream,</a:t>
            </a:r>
            <a:r>
              <a:rPr lang="en-US" sz="1000" b="0" dirty="0" smtClean="0"/>
              <a:t> August 28, 1963</a:t>
            </a:r>
            <a:br>
              <a:rPr lang="en-US" sz="1000" b="0" dirty="0" smtClean="0"/>
            </a:br>
            <a:r>
              <a:rPr lang="en-US" sz="1000" b="0" dirty="0" smtClean="0"/>
              <a:t>(paraphrasing Amos 5:24)</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4.1  Formatted output</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4.2  Formatted input</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4.3  Data files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4.4  Class hierarchies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4.5  The </a:t>
            </a:r>
            <a:r>
              <a:rPr lang="en-US" sz="2000" u="sng" dirty="0" err="1" smtClean="0">
                <a:solidFill>
                  <a:srgbClr val="3333CC"/>
                </a:solidFill>
                <a:latin typeface="Courier New"/>
                <a:cs typeface="Courier New"/>
              </a:rPr>
              <a:t>simpio.h</a:t>
            </a:r>
            <a:r>
              <a:rPr lang="en-US" sz="2400" b="0" u="sng" dirty="0" smtClean="0">
                <a:solidFill>
                  <a:srgbClr val="3333CC"/>
                </a:solidFill>
              </a:rPr>
              <a:t> and </a:t>
            </a:r>
            <a:r>
              <a:rPr lang="en-US" sz="2000" u="sng" dirty="0" err="1" smtClean="0">
                <a:solidFill>
                  <a:srgbClr val="3333CC"/>
                </a:solidFill>
                <a:latin typeface="Courier New"/>
                <a:cs typeface="Courier New"/>
              </a:rPr>
              <a:t>filelib.h</a:t>
            </a:r>
            <a:r>
              <a:rPr lang="en-US" sz="2400" b="0" u="sng" dirty="0" smtClean="0">
                <a:solidFill>
                  <a:srgbClr val="3333CC"/>
                </a:solidFill>
              </a:rPr>
              <a:t> libraries</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0"/>
            <a:ext cx="8440737" cy="5509201"/>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filelib.h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exports a standardized set of tools for working with</a:t>
            </a:r>
          </a:p>
          <a:p>
            <a:r>
              <a:rPr lang="en-US" sz="1600" dirty="0" smtClean="0">
                <a:solidFill>
                  <a:srgbClr val="0000FF"/>
                </a:solidFill>
                <a:latin typeface="Courier New" charset="0"/>
              </a:rPr>
              <a:t> * files . . .</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ifndef</a:t>
            </a:r>
            <a:r>
              <a:rPr lang="en-US" sz="1600" dirty="0" smtClean="0">
                <a:solidFill>
                  <a:srgbClr val="000000"/>
                </a:solidFill>
                <a:latin typeface="Courier New" charset="0"/>
              </a:rPr>
              <a:t> _</a:t>
            </a:r>
            <a:r>
              <a:rPr lang="en-US" sz="1600" dirty="0" err="1" smtClean="0">
                <a:solidFill>
                  <a:srgbClr val="000000"/>
                </a:solidFill>
                <a:latin typeface="Courier New" charset="0"/>
              </a:rPr>
              <a:t>filelib_h</a:t>
            </a:r>
            <a:endParaRPr lang="en-US" sz="1600" dirty="0" smtClean="0">
              <a:solidFill>
                <a:srgbClr val="000000"/>
              </a:solidFill>
              <a:latin typeface="Courier New" charset="0"/>
            </a:endParaRPr>
          </a:p>
          <a:p>
            <a:r>
              <a:rPr lang="en-US" sz="1600" dirty="0" smtClean="0">
                <a:solidFill>
                  <a:srgbClr val="000000"/>
                </a:solidFill>
                <a:latin typeface="Courier New" charset="0"/>
              </a:rPr>
              <a:t>#define _</a:t>
            </a:r>
            <a:r>
              <a:rPr lang="en-US" sz="1600" dirty="0" err="1" smtClean="0">
                <a:solidFill>
                  <a:srgbClr val="000000"/>
                </a:solidFill>
                <a:latin typeface="Courier New" charset="0"/>
              </a:rPr>
              <a:t>filelib_h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promptUserForFile</a:t>
            </a:r>
            <a:endParaRPr lang="en-US" sz="1600" dirty="0" smtClean="0">
              <a:solidFill>
                <a:srgbClr val="0000FF"/>
              </a:solidFill>
              <a:latin typeface="Courier New" charset="0"/>
            </a:endParaRPr>
          </a:p>
          <a:p>
            <a:r>
              <a:rPr lang="en-US" sz="1600" dirty="0" smtClean="0">
                <a:solidFill>
                  <a:srgbClr val="0000FF"/>
                </a:solidFill>
                <a:latin typeface="Courier New" charset="0"/>
              </a:rPr>
              <a:t> * Usage: string filename = </a:t>
            </a:r>
            <a:r>
              <a:rPr lang="en-US" sz="1600" dirty="0" err="1" smtClean="0">
                <a:solidFill>
                  <a:srgbClr val="0000FF"/>
                </a:solidFill>
                <a:latin typeface="Courier New" charset="0"/>
              </a:rPr>
              <a:t>promptUserForFile(stream</a:t>
            </a:r>
            <a:r>
              <a:rPr lang="en-US" sz="1600" dirty="0" smtClean="0">
                <a:solidFill>
                  <a:srgbClr val="0000FF"/>
                </a:solidFill>
                <a:latin typeface="Courier New" charset="0"/>
              </a:rPr>
              <a:t>, prompt);</a:t>
            </a:r>
          </a:p>
          <a:p>
            <a:r>
              <a:rPr lang="en-US" sz="1600" dirty="0" smtClean="0">
                <a:solidFill>
                  <a:srgbClr val="0000FF"/>
                </a:solidFill>
                <a:latin typeface="Courier New" charset="0"/>
              </a:rPr>
              <a:t> * -----------------------------------------------------------</a:t>
            </a:r>
          </a:p>
          <a:p>
            <a:r>
              <a:rPr lang="en-US" sz="1600" dirty="0" smtClean="0">
                <a:solidFill>
                  <a:srgbClr val="0000FF"/>
                </a:solidFill>
                <a:latin typeface="Courier New" charset="0"/>
              </a:rPr>
              <a:t> * Asks the user for the name of a file.  The file is opened</a:t>
            </a:r>
          </a:p>
          <a:p>
            <a:r>
              <a:rPr lang="en-US" sz="1600" dirty="0" smtClean="0">
                <a:solidFill>
                  <a:srgbClr val="0000FF"/>
                </a:solidFill>
                <a:latin typeface="Courier New" charset="0"/>
              </a:rPr>
              <a:t> * using the reference parameter stream, and the function</a:t>
            </a:r>
          </a:p>
          <a:p>
            <a:r>
              <a:rPr lang="en-US" sz="1600" dirty="0" smtClean="0">
                <a:solidFill>
                  <a:srgbClr val="0000FF"/>
                </a:solidFill>
                <a:latin typeface="Courier New" charset="0"/>
              </a:rPr>
              <a:t> * returns the name of the file.  If the requested file cannot</a:t>
            </a:r>
          </a:p>
          <a:p>
            <a:r>
              <a:rPr lang="en-US" sz="1600" dirty="0" smtClean="0">
                <a:solidFill>
                  <a:srgbClr val="0000FF"/>
                </a:solidFill>
                <a:latin typeface="Courier New" charset="0"/>
              </a:rPr>
              <a:t> * be opened, the user is given additional chances to enter a</a:t>
            </a:r>
          </a:p>
          <a:p>
            <a:r>
              <a:rPr lang="en-US" sz="1600" dirty="0" smtClean="0">
                <a:solidFill>
                  <a:srgbClr val="0000FF"/>
                </a:solidFill>
                <a:latin typeface="Courier New" charset="0"/>
              </a:rPr>
              <a:t> * valid file.  The optional prompt argument provides an input</a:t>
            </a:r>
          </a:p>
          <a:p>
            <a:r>
              <a:rPr lang="en-US" sz="1600" dirty="0" smtClean="0">
                <a:solidFill>
                  <a:srgbClr val="0000FF"/>
                </a:solidFill>
                <a:latin typeface="Courier New" charset="0"/>
              </a:rPr>
              <a:t> * prompt for the user.</a:t>
            </a:r>
          </a:p>
          <a:p>
            <a:r>
              <a:rPr lang="en-US" sz="1600" dirty="0" smtClean="0">
                <a:solidFill>
                  <a:srgbClr val="0000FF"/>
                </a:solidFill>
                <a:latin typeface="Courier New" charset="0"/>
              </a:rPr>
              <a:t> */</a:t>
            </a:r>
          </a:p>
          <a:p>
            <a:endParaRPr lang="en-US" sz="1600" dirty="0" smtClean="0">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Opening an Input File</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6723"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filelib.h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exports a standardized set of tools for working with</a:t>
            </a:r>
          </a:p>
          <a:p>
            <a:r>
              <a:rPr lang="en-US" sz="1600" dirty="0" smtClean="0">
                <a:solidFill>
                  <a:srgbClr val="0000FF"/>
                </a:solidFill>
                <a:latin typeface="Courier New" charset="0"/>
              </a:rPr>
              <a:t> * files . . .</a:t>
            </a:r>
          </a:p>
          <a:p>
            <a:r>
              <a:rPr lang="en-US" sz="1600" dirty="0" smtClean="0">
                <a:solidFill>
                  <a:srgbClr val="0000FF"/>
                </a:solidFill>
                <a:latin typeface="Courier New" charset="0"/>
              </a:rPr>
              <a:t> */</a:t>
            </a:r>
          </a:p>
          <a:p>
            <a:endParaRPr lang="en-US" sz="1600" dirty="0" smtClean="0">
              <a:solidFill>
                <a:srgbClr val="0000FF"/>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ifndef</a:t>
            </a:r>
            <a:r>
              <a:rPr lang="en-US" sz="1600" dirty="0" smtClean="0">
                <a:solidFill>
                  <a:srgbClr val="000000"/>
                </a:solidFill>
                <a:latin typeface="Courier New" charset="0"/>
              </a:rPr>
              <a:t> _</a:t>
            </a:r>
            <a:r>
              <a:rPr lang="en-US" sz="1600" dirty="0" err="1" smtClean="0">
                <a:solidFill>
                  <a:srgbClr val="000000"/>
                </a:solidFill>
                <a:latin typeface="Courier New" charset="0"/>
              </a:rPr>
              <a:t>filelib_h</a:t>
            </a:r>
            <a:endParaRPr lang="en-US" sz="1600" dirty="0" smtClean="0">
              <a:solidFill>
                <a:srgbClr val="000000"/>
              </a:solidFill>
              <a:latin typeface="Courier New" charset="0"/>
            </a:endParaRPr>
          </a:p>
          <a:p>
            <a:r>
              <a:rPr lang="en-US" sz="1600" dirty="0" smtClean="0">
                <a:solidFill>
                  <a:srgbClr val="000000"/>
                </a:solidFill>
                <a:latin typeface="Courier New" charset="0"/>
              </a:rPr>
              <a:t>#define _</a:t>
            </a:r>
            <a:r>
              <a:rPr lang="en-US" sz="1600" dirty="0" err="1" smtClean="0">
                <a:solidFill>
                  <a:srgbClr val="000000"/>
                </a:solidFill>
                <a:latin typeface="Courier New" charset="0"/>
              </a:rPr>
              <a:t>filelib_h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Function: </a:t>
            </a:r>
            <a:r>
              <a:rPr lang="en-US" sz="1600" dirty="0" err="1" smtClean="0">
                <a:solidFill>
                  <a:srgbClr val="0000FF"/>
                </a:solidFill>
                <a:latin typeface="Courier New" charset="0"/>
              </a:rPr>
              <a:t>promptUserForFile</a:t>
            </a:r>
            <a:endParaRPr lang="en-US" sz="1600" dirty="0" smtClean="0">
              <a:solidFill>
                <a:srgbClr val="0000FF"/>
              </a:solidFill>
              <a:latin typeface="Courier New" charset="0"/>
            </a:endParaRPr>
          </a:p>
          <a:p>
            <a:r>
              <a:rPr lang="en-US" sz="1600" dirty="0" smtClean="0">
                <a:solidFill>
                  <a:srgbClr val="0000FF"/>
                </a:solidFill>
                <a:latin typeface="Courier New" charset="0"/>
              </a:rPr>
              <a:t> * Usage: string filename = </a:t>
            </a:r>
            <a:r>
              <a:rPr lang="en-US" sz="1600" dirty="0" err="1" smtClean="0">
                <a:solidFill>
                  <a:srgbClr val="0000FF"/>
                </a:solidFill>
                <a:latin typeface="Courier New" charset="0"/>
              </a:rPr>
              <a:t>promptUserForFile(stream</a:t>
            </a:r>
            <a:r>
              <a:rPr lang="en-US" sz="1600" dirty="0" smtClean="0">
                <a:solidFill>
                  <a:srgbClr val="0000FF"/>
                </a:solidFill>
                <a:latin typeface="Courier New" charset="0"/>
              </a:rPr>
              <a:t>, prompt);</a:t>
            </a:r>
          </a:p>
          <a:p>
            <a:r>
              <a:rPr lang="en-US" sz="1600" dirty="0" smtClean="0">
                <a:solidFill>
                  <a:srgbClr val="0000FF"/>
                </a:solidFill>
                <a:latin typeface="Courier New" charset="0"/>
              </a:rPr>
              <a:t> * -----------------------------------------------------------</a:t>
            </a:r>
          </a:p>
          <a:p>
            <a:r>
              <a:rPr lang="en-US" sz="1600" dirty="0" smtClean="0">
                <a:solidFill>
                  <a:srgbClr val="0000FF"/>
                </a:solidFill>
                <a:latin typeface="Courier New" charset="0"/>
              </a:rPr>
              <a:t> * Asks the user for the name of a file.  The file is opened</a:t>
            </a:r>
          </a:p>
          <a:p>
            <a:r>
              <a:rPr lang="en-US" sz="1600" dirty="0" smtClean="0">
                <a:solidFill>
                  <a:srgbClr val="0000FF"/>
                </a:solidFill>
                <a:latin typeface="Courier New" charset="0"/>
              </a:rPr>
              <a:t> * using the reference parameter stream, and the function</a:t>
            </a:r>
          </a:p>
          <a:p>
            <a:r>
              <a:rPr lang="en-US" sz="1600" dirty="0" smtClean="0">
                <a:solidFill>
                  <a:srgbClr val="0000FF"/>
                </a:solidFill>
                <a:latin typeface="Courier New" charset="0"/>
              </a:rPr>
              <a:t> * returns the name of the file.  If the requested file cannot</a:t>
            </a:r>
          </a:p>
          <a:p>
            <a:r>
              <a:rPr lang="en-US" sz="1600" dirty="0" smtClean="0">
                <a:solidFill>
                  <a:srgbClr val="0000FF"/>
                </a:solidFill>
                <a:latin typeface="Courier New" charset="0"/>
              </a:rPr>
              <a:t> * be opened, the user is given additional chances to enter a</a:t>
            </a:r>
          </a:p>
          <a:p>
            <a:r>
              <a:rPr lang="en-US" sz="1600" dirty="0" smtClean="0">
                <a:solidFill>
                  <a:srgbClr val="0000FF"/>
                </a:solidFill>
                <a:latin typeface="Courier New" charset="0"/>
              </a:rPr>
              <a:t> * valid file.  The optional prompt argument provides an input</a:t>
            </a:r>
          </a:p>
          <a:p>
            <a:r>
              <a:rPr lang="en-US" sz="1600" dirty="0" smtClean="0">
                <a:solidFill>
                  <a:srgbClr val="0000FF"/>
                </a:solidFill>
                <a:latin typeface="Courier New" charset="0"/>
              </a:rPr>
              <a:t> * prompt for the user.</a:t>
            </a:r>
          </a:p>
          <a:p>
            <a:r>
              <a:rPr lang="en-US" sz="1600" dirty="0" smtClean="0">
                <a:solidFill>
                  <a:srgbClr val="0000FF"/>
                </a:solidFill>
                <a:latin typeface="Courier New" charset="0"/>
              </a:rPr>
              <a:t> */</a:t>
            </a:r>
          </a:p>
        </p:txBody>
      </p:sp>
      <p:grpSp>
        <p:nvGrpSpPr>
          <p:cNvPr id="2" name="Group 4"/>
          <p:cNvGrpSpPr>
            <a:grpSpLocks/>
          </p:cNvGrpSpPr>
          <p:nvPr/>
        </p:nvGrpSpPr>
        <p:grpSpPr bwMode="auto">
          <a:xfrm>
            <a:off x="355600" y="1143000"/>
            <a:ext cx="8494713" cy="5257800"/>
            <a:chOff x="240" y="720"/>
            <a:chExt cx="528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6726" name="Text Box 6"/>
            <p:cNvSpPr txBox="1">
              <a:spLocks noChangeArrowheads="1"/>
            </p:cNvSpPr>
            <p:nvPr/>
          </p:nvSpPr>
          <p:spPr bwMode="auto">
            <a:xfrm>
              <a:off x="251" y="752"/>
              <a:ext cx="5261" cy="1919"/>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00"/>
                  </a:solidFill>
                  <a:latin typeface="Courier New" charset="0"/>
                </a:rPr>
                <a:t>string </a:t>
              </a:r>
              <a:r>
                <a:rPr lang="en-US" sz="1600" dirty="0" err="1" smtClean="0">
                  <a:solidFill>
                    <a:srgbClr val="000000"/>
                  </a:solidFill>
                  <a:latin typeface="Courier New" charset="0"/>
                </a:rPr>
                <a:t>promptUserForFile(ifstream</a:t>
              </a:r>
              <a:r>
                <a:rPr lang="en-US" sz="1600" dirty="0" smtClean="0">
                  <a:solidFill>
                    <a:srgbClr val="000000"/>
                  </a:solidFill>
                  <a:latin typeface="Courier New" charset="0"/>
                </a:rPr>
                <a:t> &amp; stream, string prompt) {</a:t>
              </a:r>
            </a:p>
            <a:p>
              <a:r>
                <a:rPr lang="en-US" sz="1600" dirty="0" smtClean="0">
                  <a:solidFill>
                    <a:srgbClr val="000000"/>
                  </a:solidFill>
                  <a:latin typeface="Courier New" charset="0"/>
                </a:rPr>
                <a:t>   while (true) {</a:t>
              </a:r>
            </a:p>
            <a:p>
              <a:r>
                <a:rPr lang="en-US" sz="1600" dirty="0" smtClean="0">
                  <a:solidFill>
                    <a:srgbClr val="000000"/>
                  </a:solidFill>
                  <a:latin typeface="Courier New" charset="0"/>
                </a:rPr>
                <a:t>      </a:t>
              </a:r>
              <a:r>
                <a:rPr lang="en-US" sz="1600" dirty="0" err="1" smtClean="0">
                  <a:solidFill>
                    <a:srgbClr val="000000"/>
                  </a:solidFill>
                  <a:latin typeface="Courier New" charset="0"/>
                </a:rPr>
                <a:t>cout</a:t>
              </a:r>
              <a:r>
                <a:rPr lang="en-US" sz="1600" dirty="0" smtClean="0">
                  <a:solidFill>
                    <a:srgbClr val="000000"/>
                  </a:solidFill>
                  <a:latin typeface="Courier New" charset="0"/>
                </a:rPr>
                <a:t> &lt;&lt; prompt;</a:t>
              </a:r>
            </a:p>
            <a:p>
              <a:r>
                <a:rPr lang="en-US" sz="1600" dirty="0" smtClean="0">
                  <a:solidFill>
                    <a:srgbClr val="000000"/>
                  </a:solidFill>
                  <a:latin typeface="Courier New" charset="0"/>
                </a:rPr>
                <a:t>      string filename;</a:t>
              </a:r>
            </a:p>
            <a:p>
              <a:r>
                <a:rPr lang="en-US" sz="1600" dirty="0" smtClean="0">
                  <a:solidFill>
                    <a:srgbClr val="000000"/>
                  </a:solidFill>
                  <a:latin typeface="Courier New" charset="0"/>
                </a:rPr>
                <a:t>      </a:t>
              </a:r>
              <a:r>
                <a:rPr lang="en-US" sz="1600" dirty="0" err="1" smtClean="0">
                  <a:solidFill>
                    <a:srgbClr val="000000"/>
                  </a:solidFill>
                  <a:latin typeface="Courier New" charset="0"/>
                </a:rPr>
                <a:t>getline(cin</a:t>
              </a:r>
              <a:r>
                <a:rPr lang="en-US" sz="1600" dirty="0" smtClean="0">
                  <a:solidFill>
                    <a:srgbClr val="000000"/>
                  </a:solidFill>
                  <a:latin typeface="Courier New" charset="0"/>
                </a:rPr>
                <a:t>, filename);</a:t>
              </a:r>
            </a:p>
            <a:p>
              <a:r>
                <a:rPr lang="en-US" sz="1600" dirty="0" smtClean="0">
                  <a:solidFill>
                    <a:srgbClr val="000000"/>
                  </a:solidFill>
                  <a:latin typeface="Courier New" charset="0"/>
                </a:rPr>
                <a:t>      </a:t>
              </a:r>
              <a:r>
                <a:rPr lang="en-US" sz="1600" dirty="0" err="1" smtClean="0">
                  <a:solidFill>
                    <a:srgbClr val="000000"/>
                  </a:solidFill>
                  <a:latin typeface="Courier New" charset="0"/>
                </a:rPr>
                <a:t>openFile(stream</a:t>
              </a:r>
              <a:r>
                <a:rPr lang="en-US" sz="1600" dirty="0" smtClean="0">
                  <a:solidFill>
                    <a:srgbClr val="000000"/>
                  </a:solidFill>
                  <a:latin typeface="Courier New" charset="0"/>
                </a:rPr>
                <a:t>, filename);</a:t>
              </a:r>
            </a:p>
            <a:p>
              <a:r>
                <a:rPr lang="en-US" sz="1600" dirty="0" smtClean="0">
                  <a:solidFill>
                    <a:srgbClr val="000000"/>
                  </a:solidFill>
                  <a:latin typeface="Courier New" charset="0"/>
                </a:rPr>
                <a:t>      if (!</a:t>
              </a:r>
              <a:r>
                <a:rPr lang="en-US" sz="1600" dirty="0" err="1" smtClean="0">
                  <a:solidFill>
                    <a:srgbClr val="000000"/>
                  </a:solidFill>
                  <a:latin typeface="Courier New" charset="0"/>
                </a:rPr>
                <a:t>stream.fail</a:t>
              </a:r>
              <a:r>
                <a:rPr lang="en-US" sz="1600" dirty="0" smtClean="0">
                  <a:solidFill>
                    <a:srgbClr val="000000"/>
                  </a:solidFill>
                  <a:latin typeface="Courier New" charset="0"/>
                </a:rPr>
                <a:t>()) return filename;</a:t>
              </a:r>
            </a:p>
            <a:p>
              <a:r>
                <a:rPr lang="en-US" sz="1600" dirty="0" smtClean="0">
                  <a:solidFill>
                    <a:srgbClr val="000000"/>
                  </a:solidFill>
                  <a:latin typeface="Courier New" charset="0"/>
                </a:rPr>
                <a:t>      </a:t>
              </a:r>
              <a:r>
                <a:rPr lang="en-US" sz="1600" dirty="0" err="1" smtClean="0">
                  <a:solidFill>
                    <a:srgbClr val="000000"/>
                  </a:solidFill>
                  <a:latin typeface="Courier New" charset="0"/>
                </a:rPr>
                <a:t>stream.clear</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cout</a:t>
              </a:r>
              <a:r>
                <a:rPr lang="en-US" sz="1600" dirty="0" smtClean="0">
                  <a:solidFill>
                    <a:srgbClr val="000000"/>
                  </a:solidFill>
                  <a:latin typeface="Courier New" charset="0"/>
                </a:rPr>
                <a:t> &lt;&lt; "Unable to open that file.  Try again." &lt;&lt; </a:t>
              </a:r>
              <a:r>
                <a:rPr lang="en-US" sz="1600" dirty="0" err="1" smtClean="0">
                  <a:solidFill>
                    <a:srgbClr val="000000"/>
                  </a:solidFill>
                  <a:latin typeface="Courier New" charset="0"/>
                </a:rPr>
                <a:t>endl</a:t>
              </a:r>
              <a:r>
                <a:rPr lang="en-US" sz="1600" dirty="0" smtClean="0">
                  <a:solidFill>
                    <a:srgbClr val="000000"/>
                  </a:solidFill>
                  <a:latin typeface="Courier New" charset="0"/>
                </a:rPr>
                <a:t>;</a:t>
              </a:r>
            </a:p>
            <a:p>
              <a:r>
                <a:rPr lang="en-US" sz="1600" dirty="0" smtClean="0">
                  <a:solidFill>
                    <a:srgbClr val="000000"/>
                  </a:solidFill>
                  <a:latin typeface="Courier New" charset="0"/>
                </a:rPr>
                <a:t>      if (prompt == "") prompt = "Input file: ";</a:t>
              </a:r>
            </a:p>
            <a:p>
              <a:r>
                <a:rPr lang="en-US" sz="1600" dirty="0" smtClean="0">
                  <a:solidFill>
                    <a:srgbClr val="000000"/>
                  </a:solidFill>
                  <a:latin typeface="Courier New" charset="0"/>
                </a:rPr>
                <a:t>   }</a:t>
              </a:r>
            </a:p>
            <a:p>
              <a:r>
                <a:rPr lang="en-US" sz="1600" dirty="0" smtClean="0">
                  <a:solidFill>
                    <a:srgbClr val="000000"/>
                  </a:solidFill>
                  <a:latin typeface="Courier New" charset="0"/>
                </a:rPr>
                <a:t>}</a:t>
              </a: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Opening an Input File</a:t>
            </a:r>
            <a:endParaRPr lang="en-US" sz="4000" dirty="0">
              <a:solidFill>
                <a:srgbClr val="FF0000"/>
              </a:solidFill>
            </a:endParaRP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a:t>
            </a:r>
            <a:r>
              <a:rPr lang="en-US" sz="4000" dirty="0" smtClean="0">
                <a:solidFill>
                  <a:srgbClr val="FF0000"/>
                </a:solidFill>
              </a:rPr>
              <a:t> Characters</a:t>
            </a:r>
            <a:endParaRPr lang="en-US" sz="4000" dirty="0">
              <a:solidFill>
                <a:srgbClr val="FF0000"/>
              </a:solidFill>
            </a:endParaRPr>
          </a:p>
        </p:txBody>
      </p:sp>
      <p:sp>
        <p:nvSpPr>
          <p:cNvPr id="600067" name="Rectangle 3"/>
          <p:cNvSpPr>
            <a:spLocks noChangeArrowheads="1"/>
          </p:cNvSpPr>
          <p:nvPr/>
        </p:nvSpPr>
        <p:spPr bwMode="auto">
          <a:xfrm>
            <a:off x="504825" y="1168400"/>
            <a:ext cx="8183563" cy="2565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You can read</a:t>
            </a:r>
            <a:r>
              <a:rPr lang="en-US" sz="2400" b="0" dirty="0" smtClean="0"/>
              <a:t> characters from an input stream by calling the </a:t>
            </a:r>
            <a:r>
              <a:rPr lang="en-US" sz="2000" dirty="0" smtClean="0">
                <a:latin typeface="Courier New" charset="0"/>
              </a:rPr>
              <a:t>get</a:t>
            </a:r>
            <a:r>
              <a:rPr lang="en-US" sz="2000" b="0" dirty="0" smtClean="0"/>
              <a:t> </a:t>
            </a:r>
            <a:r>
              <a:rPr lang="en-US" sz="2400" b="0" dirty="0" smtClean="0"/>
              <a:t>method, which comes in two forms:</a:t>
            </a:r>
          </a:p>
          <a:p>
            <a:pPr marL="800100" lvl="1" indent="-342900" algn="just">
              <a:lnSpc>
                <a:spcPct val="85000"/>
              </a:lnSpc>
              <a:spcAft>
                <a:spcPct val="50000"/>
              </a:spcAft>
              <a:buFont typeface="Lucida Grande"/>
              <a:buChar char="–"/>
            </a:pPr>
            <a:r>
              <a:rPr lang="en-US" sz="2200" b="0" dirty="0" smtClean="0"/>
              <a:t>If you supply no arguments, </a:t>
            </a:r>
            <a:r>
              <a:rPr lang="en-US" sz="2000" dirty="0" smtClean="0">
                <a:latin typeface="Courier New"/>
                <a:cs typeface="Courier New"/>
              </a:rPr>
              <a:t>get()</a:t>
            </a:r>
            <a:r>
              <a:rPr lang="en-US" sz="2200" b="0" dirty="0" smtClean="0"/>
              <a:t> reads and returns the next character value as an </a:t>
            </a:r>
            <a:r>
              <a:rPr lang="en-US" sz="2000" dirty="0" err="1" smtClean="0">
                <a:latin typeface="Courier New"/>
                <a:cs typeface="Courier New"/>
              </a:rPr>
              <a:t>int</a:t>
            </a:r>
            <a:r>
              <a:rPr lang="en-US" sz="2200" b="0" dirty="0" smtClean="0"/>
              <a:t>, which is </a:t>
            </a:r>
            <a:r>
              <a:rPr lang="en-US" sz="2000" dirty="0" smtClean="0">
                <a:latin typeface="Courier New"/>
                <a:cs typeface="Courier New"/>
              </a:rPr>
              <a:t>EOF</a:t>
            </a:r>
            <a:r>
              <a:rPr lang="en-US" sz="2200" b="0" dirty="0" smtClean="0"/>
              <a:t> at the end of the file.</a:t>
            </a:r>
          </a:p>
          <a:p>
            <a:pPr marL="800100" lvl="1" indent="-342900" algn="just">
              <a:lnSpc>
                <a:spcPct val="85000"/>
              </a:lnSpc>
              <a:spcAft>
                <a:spcPct val="50000"/>
              </a:spcAft>
              <a:buFont typeface="Lucida Grande"/>
              <a:buChar char="–"/>
            </a:pPr>
            <a:r>
              <a:rPr lang="en-US" sz="2200" b="0" dirty="0" smtClean="0"/>
              <a:t>If you instead pass a character variable by reference, </a:t>
            </a:r>
            <a:r>
              <a:rPr lang="en-US" sz="2000" dirty="0" err="1" smtClean="0">
                <a:latin typeface="Courier New"/>
                <a:cs typeface="Courier New"/>
              </a:rPr>
              <a:t>get(ch</a:t>
            </a:r>
            <a:r>
              <a:rPr lang="en-US" sz="2000" dirty="0" smtClean="0">
                <a:latin typeface="Courier New"/>
                <a:cs typeface="Courier New"/>
              </a:rPr>
              <a:t>)</a:t>
            </a:r>
            <a:r>
              <a:rPr lang="en-US" sz="2200" b="0" dirty="0" smtClean="0"/>
              <a:t> reads the next character into that variable.  This form of </a:t>
            </a:r>
            <a:r>
              <a:rPr lang="en-US" sz="2000" dirty="0" smtClean="0">
                <a:latin typeface="Courier New"/>
                <a:cs typeface="Courier New"/>
              </a:rPr>
              <a:t>get</a:t>
            </a:r>
            <a:r>
              <a:rPr lang="en-US" sz="2200" b="0" dirty="0" smtClean="0"/>
              <a:t> returns a value that acts like </a:t>
            </a:r>
            <a:r>
              <a:rPr lang="en-US" sz="2000" dirty="0" smtClean="0">
                <a:latin typeface="Courier New"/>
                <a:cs typeface="Courier New"/>
              </a:rPr>
              <a:t>false</a:t>
            </a:r>
            <a:r>
              <a:rPr lang="en-US" sz="2200" b="0" dirty="0" smtClean="0"/>
              <a:t> at the end of the file.</a:t>
            </a:r>
          </a:p>
          <a:p>
            <a:pPr marL="742950" lvl="1" indent="-285750" algn="just">
              <a:lnSpc>
                <a:spcPct val="85000"/>
              </a:lnSpc>
              <a:spcAft>
                <a:spcPct val="20000"/>
              </a:spcAft>
              <a:buFontTx/>
              <a:buChar char="–"/>
            </a:pPr>
            <a:endParaRPr lang="en-US" sz="2200" b="0" dirty="0">
              <a:ea typeface="ＭＳ Ｐゴシック" charset="-128"/>
            </a:endParaRPr>
          </a:p>
        </p:txBody>
      </p:sp>
      <p:grpSp>
        <p:nvGrpSpPr>
          <p:cNvPr id="2" name="Group 8"/>
          <p:cNvGrpSpPr>
            <a:grpSpLocks/>
          </p:cNvGrpSpPr>
          <p:nvPr/>
        </p:nvGrpSpPr>
        <p:grpSpPr bwMode="auto">
          <a:xfrm>
            <a:off x="503238" y="3759200"/>
            <a:ext cx="8183562" cy="2413000"/>
            <a:chOff x="317" y="2368"/>
            <a:chExt cx="5155" cy="1520"/>
          </a:xfrm>
        </p:grpSpPr>
        <p:sp>
          <p:nvSpPr>
            <p:cNvPr id="600069" name="Rectangle 5"/>
            <p:cNvSpPr>
              <a:spLocks noChangeArrowheads="1"/>
            </p:cNvSpPr>
            <p:nvPr/>
          </p:nvSpPr>
          <p:spPr bwMode="auto">
            <a:xfrm>
              <a:off x="317" y="2368"/>
              <a:ext cx="5155" cy="70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a:t>
              </a:r>
              <a:r>
                <a:rPr lang="en-US" sz="2400" b="0" dirty="0" smtClean="0"/>
                <a:t> second form is less conventional but typically more convenient.  The general pattern for reading a stream called </a:t>
              </a:r>
              <a:r>
                <a:rPr lang="en-US" sz="2000" dirty="0" err="1" smtClean="0">
                  <a:latin typeface="Courier New"/>
                  <a:cs typeface="Courier New"/>
                </a:rPr>
                <a:t>infile</a:t>
              </a:r>
              <a:r>
                <a:rPr lang="en-US" sz="2400" b="0" dirty="0" smtClean="0"/>
                <a:t> character by character looks like this:</a:t>
              </a:r>
              <a:endParaRPr lang="en-US" sz="2400" b="0" dirty="0"/>
            </a:p>
          </p:txBody>
        </p:sp>
        <p:sp>
          <p:nvSpPr>
            <p:cNvPr id="600070" name="Rectangle 6"/>
            <p:cNvSpPr>
              <a:spLocks noChangeArrowheads="1"/>
            </p:cNvSpPr>
            <p:nvPr/>
          </p:nvSpPr>
          <p:spPr bwMode="auto">
            <a:xfrm>
              <a:off x="960" y="3168"/>
              <a:ext cx="4000" cy="72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nSpc>
                  <a:spcPct val="95000"/>
                </a:lnSpc>
              </a:pPr>
              <a:r>
                <a:rPr lang="en-US" sz="1600" dirty="0" smtClean="0">
                  <a:latin typeface="Courier New" charset="0"/>
                </a:rPr>
                <a:t>char </a:t>
              </a:r>
              <a:r>
                <a:rPr lang="en-US" sz="1600" dirty="0" err="1" smtClean="0">
                  <a:latin typeface="Courier New" charset="0"/>
                </a:rPr>
                <a:t>ch</a:t>
              </a:r>
              <a:r>
                <a:rPr lang="en-US" sz="1600" dirty="0" smtClean="0">
                  <a:latin typeface="Courier New" charset="0"/>
                </a:rPr>
                <a:t>;</a:t>
              </a:r>
            </a:p>
            <a:p>
              <a:pPr>
                <a:lnSpc>
                  <a:spcPct val="95000"/>
                </a:lnSpc>
              </a:pPr>
              <a:r>
                <a:rPr lang="en-US" sz="1600" dirty="0">
                  <a:latin typeface="Courier New" charset="0"/>
                </a:rPr>
                <a:t>while </a:t>
              </a:r>
              <a:r>
                <a:rPr lang="en-US" sz="1600" dirty="0" smtClean="0">
                  <a:latin typeface="Courier New" charset="0"/>
                </a:rPr>
                <a:t>(</a:t>
              </a:r>
              <a:r>
                <a:rPr lang="en-US" sz="1600" dirty="0" err="1" smtClean="0">
                  <a:latin typeface="Courier New" charset="0"/>
                </a:rPr>
                <a:t>infile.get(ch</a:t>
              </a:r>
              <a:r>
                <a:rPr lang="en-US" sz="1600" dirty="0" smtClean="0">
                  <a:latin typeface="Courier New" charset="0"/>
                </a:rPr>
                <a:t>)) </a:t>
              </a:r>
              <a:r>
                <a:rPr lang="en-US" sz="1600" dirty="0">
                  <a:latin typeface="Courier New" charset="0"/>
                </a:rPr>
                <a:t>{</a:t>
              </a:r>
              <a:endParaRPr lang="en-US" sz="1600" dirty="0" smtClean="0">
                <a:latin typeface="Courier New" charset="0"/>
              </a:endParaRPr>
            </a:p>
            <a:p>
              <a:pPr>
                <a:lnSpc>
                  <a:spcPct val="95000"/>
                </a:lnSpc>
              </a:pPr>
              <a:r>
                <a:rPr lang="en-US" sz="1600" dirty="0" smtClean="0">
                  <a:latin typeface="Courier New" charset="0"/>
                </a:rPr>
                <a:t>   </a:t>
              </a:r>
              <a:r>
                <a:rPr lang="en-US" sz="1600" b="0" i="1" dirty="0" smtClean="0">
                  <a:latin typeface="Times New Roman"/>
                  <a:cs typeface="Times New Roman"/>
                </a:rPr>
                <a:t>. . . Perform the necessary operations using the character . . .</a:t>
              </a:r>
              <a:endParaRPr lang="en-US" sz="1600" dirty="0" smtClean="0">
                <a:latin typeface="Courier New" charset="0"/>
              </a:endParaRPr>
            </a:p>
            <a:p>
              <a:pPr>
                <a:lnSpc>
                  <a:spcPct val="95000"/>
                </a:lnSpc>
              </a:pPr>
              <a:r>
                <a:rPr lang="en-US" sz="1600" dirty="0" smtClean="0">
                  <a:latin typeface="Courier New" charset="0"/>
                </a:rPr>
                <a:t>}</a:t>
              </a:r>
              <a:endParaRPr lang="en-US" sz="1600" dirty="0">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1"/>
            <a:ext cx="8440737" cy="5359400"/>
          </a:xfrm>
          <a:prstGeom prst="rect">
            <a:avLst/>
          </a:prstGeom>
          <a:noFill/>
          <a:ln w="9525">
            <a:noFill/>
            <a:miter lim="800000"/>
            <a:headEnd/>
            <a:tailEnd/>
          </a:ln>
          <a:effectLst/>
        </p:spPr>
        <p:txBody>
          <a:bodyPr wrap="square">
            <a:prstTxWarp prst="textNoShape">
              <a:avLst/>
            </a:prstTxWarp>
            <a:spAutoFit/>
          </a:bodyPr>
          <a:lstStyle/>
          <a:p>
            <a:r>
              <a:rPr lang="en-US" sz="1600" dirty="0" smtClean="0">
                <a:solidFill>
                  <a:srgbClr val="0000FF"/>
                </a:solidFill>
                <a:latin typeface="Courier New"/>
                <a:cs typeface="Courier New"/>
              </a:rPr>
              <a:t>/*</a:t>
            </a:r>
          </a:p>
          <a:p>
            <a:r>
              <a:rPr lang="en-US" sz="1600" dirty="0" smtClean="0">
                <a:solidFill>
                  <a:srgbClr val="0000FF"/>
                </a:solidFill>
                <a:latin typeface="Courier New"/>
                <a:cs typeface="Courier New"/>
              </a:rPr>
              <a:t> * File: </a:t>
            </a:r>
            <a:r>
              <a:rPr lang="en-US" sz="1600" dirty="0" err="1" smtClean="0">
                <a:solidFill>
                  <a:srgbClr val="0000FF"/>
                </a:solidFill>
                <a:latin typeface="Courier New"/>
                <a:cs typeface="Courier New"/>
              </a:rPr>
              <a:t>ShowFileContents.cpp</a:t>
            </a:r>
            <a:endParaRPr lang="en-US" sz="1600" dirty="0" smtClean="0">
              <a:solidFill>
                <a:srgbClr val="0000FF"/>
              </a:solidFill>
              <a:latin typeface="Courier New"/>
              <a:cs typeface="Courier New"/>
            </a:endParaRPr>
          </a:p>
          <a:p>
            <a:r>
              <a:rPr lang="en-US" sz="1600" dirty="0" smtClean="0">
                <a:solidFill>
                  <a:srgbClr val="0000FF"/>
                </a:solidFill>
                <a:latin typeface="Courier New"/>
                <a:cs typeface="Courier New"/>
              </a:rPr>
              <a:t> * --------------------------</a:t>
            </a:r>
          </a:p>
          <a:p>
            <a:r>
              <a:rPr lang="en-US" sz="1600" dirty="0" smtClean="0">
                <a:solidFill>
                  <a:srgbClr val="0000FF"/>
                </a:solidFill>
                <a:latin typeface="Courier New"/>
                <a:cs typeface="Courier New"/>
              </a:rPr>
              <a:t> * This program displays the contents of a file chosen by the user.</a:t>
            </a:r>
          </a:p>
          <a:p>
            <a:r>
              <a:rPr lang="en-US" sz="1600" dirty="0" smtClean="0">
                <a:solidFill>
                  <a:srgbClr val="0000FF"/>
                </a:solidFill>
                <a:latin typeface="Courier New"/>
                <a:cs typeface="Courier New"/>
              </a:rPr>
              <a:t> */</a:t>
            </a:r>
          </a:p>
          <a:p>
            <a:endParaRPr lang="en-US" sz="1100" dirty="0" smtClean="0">
              <a:latin typeface="Courier New"/>
              <a:cs typeface="Courier New"/>
            </a:endParaRPr>
          </a:p>
          <a:p>
            <a:r>
              <a:rPr lang="en-US" sz="1600" dirty="0" smtClean="0">
                <a:latin typeface="Courier New"/>
                <a:cs typeface="Courier New"/>
              </a:rPr>
              <a:t>#include &lt;</a:t>
            </a:r>
            <a:r>
              <a:rPr lang="en-US" sz="1600" dirty="0" err="1" smtClean="0">
                <a:latin typeface="Courier New"/>
                <a:cs typeface="Courier New"/>
              </a:rPr>
              <a:t>iostream</a:t>
            </a:r>
            <a:r>
              <a:rPr lang="en-US" sz="1600" dirty="0" smtClean="0">
                <a:latin typeface="Courier New"/>
                <a:cs typeface="Courier New"/>
              </a:rPr>
              <a:t>&gt;</a:t>
            </a:r>
          </a:p>
          <a:p>
            <a:r>
              <a:rPr lang="en-US" sz="1600" dirty="0" smtClean="0">
                <a:latin typeface="Courier New"/>
                <a:cs typeface="Courier New"/>
              </a:rPr>
              <a:t>#include &lt;</a:t>
            </a:r>
            <a:r>
              <a:rPr lang="en-US" sz="1600" dirty="0" err="1" smtClean="0">
                <a:latin typeface="Courier New"/>
                <a:cs typeface="Courier New"/>
              </a:rPr>
              <a:t>fstream</a:t>
            </a:r>
            <a:r>
              <a:rPr lang="en-US" sz="1600" dirty="0" smtClean="0">
                <a:latin typeface="Courier New"/>
                <a:cs typeface="Courier New"/>
              </a:rPr>
              <a:t>&gt;</a:t>
            </a:r>
          </a:p>
          <a:p>
            <a:r>
              <a:rPr lang="en-US" sz="1600" dirty="0" smtClean="0">
                <a:latin typeface="Courier New"/>
                <a:cs typeface="Courier New"/>
              </a:rPr>
              <a:t>#include &lt;string&gt;</a:t>
            </a:r>
          </a:p>
          <a:p>
            <a:r>
              <a:rPr lang="en-US" sz="1600" dirty="0" smtClean="0">
                <a:latin typeface="Courier New"/>
                <a:cs typeface="Courier New"/>
              </a:rPr>
              <a:t>#include "</a:t>
            </a:r>
            <a:r>
              <a:rPr lang="en-US" sz="1600" dirty="0" err="1" smtClean="0">
                <a:latin typeface="Courier New"/>
                <a:cs typeface="Courier New"/>
              </a:rPr>
              <a:t>filelib.h</a:t>
            </a:r>
            <a:r>
              <a:rPr lang="en-US" sz="1600" dirty="0" smtClean="0">
                <a:latin typeface="Courier New"/>
                <a:cs typeface="Courier New"/>
              </a:rPr>
              <a:t>"</a:t>
            </a:r>
          </a:p>
          <a:p>
            <a:r>
              <a:rPr lang="en-US" sz="1600" dirty="0" smtClean="0">
                <a:latin typeface="Courier New"/>
                <a:cs typeface="Courier New"/>
              </a:rPr>
              <a:t>using namespace std;</a:t>
            </a:r>
          </a:p>
          <a:p>
            <a:endParaRPr lang="en-US" sz="1100" dirty="0" smtClean="0">
              <a:latin typeface="Courier New"/>
              <a:cs typeface="Courier New"/>
            </a:endParaRPr>
          </a:p>
          <a:p>
            <a:r>
              <a:rPr lang="en-US" sz="1600" dirty="0" err="1" smtClean="0">
                <a:latin typeface="Courier New"/>
                <a:cs typeface="Courier New"/>
              </a:rPr>
              <a:t>int</a:t>
            </a:r>
            <a:r>
              <a:rPr lang="en-US" sz="1600" dirty="0" smtClean="0">
                <a:latin typeface="Courier New"/>
                <a:cs typeface="Courier New"/>
              </a:rPr>
              <a:t> main() {</a:t>
            </a:r>
          </a:p>
          <a:p>
            <a:r>
              <a:rPr lang="en-US" sz="1600" dirty="0" smtClean="0">
                <a:latin typeface="Courier New"/>
                <a:cs typeface="Courier New"/>
              </a:rPr>
              <a:t>   </a:t>
            </a:r>
            <a:r>
              <a:rPr lang="en-US" sz="1600" dirty="0" err="1" smtClean="0">
                <a:latin typeface="Courier New"/>
                <a:cs typeface="Courier New"/>
              </a:rPr>
              <a:t>ifstream</a:t>
            </a:r>
            <a:r>
              <a:rPr lang="en-US" sz="1600" dirty="0" smtClean="0">
                <a:latin typeface="Courier New"/>
                <a:cs typeface="Courier New"/>
              </a:rPr>
              <a:t> </a:t>
            </a:r>
            <a:r>
              <a:rPr lang="en-US" sz="1600" dirty="0" err="1" smtClean="0">
                <a:latin typeface="Courier New"/>
                <a:cs typeface="Courier New"/>
              </a:rPr>
              <a:t>infile</a:t>
            </a:r>
            <a:r>
              <a:rPr lang="en-US" sz="1600" dirty="0" smtClean="0">
                <a:latin typeface="Courier New"/>
                <a:cs typeface="Courier New"/>
              </a:rPr>
              <a:t>;</a:t>
            </a:r>
          </a:p>
          <a:p>
            <a:r>
              <a:rPr lang="en-US" sz="1600" dirty="0" smtClean="0">
                <a:latin typeface="Courier New"/>
                <a:cs typeface="Courier New"/>
              </a:rPr>
              <a:t>   </a:t>
            </a:r>
            <a:r>
              <a:rPr lang="en-US" sz="1600" dirty="0" err="1" smtClean="0">
                <a:latin typeface="Courier New"/>
                <a:cs typeface="Courier New"/>
              </a:rPr>
              <a:t>promptUserForFile(infile</a:t>
            </a:r>
            <a:r>
              <a:rPr lang="en-US" sz="1600" dirty="0" smtClean="0">
                <a:latin typeface="Courier New"/>
                <a:cs typeface="Courier New"/>
              </a:rPr>
              <a:t>, "Input file: ");</a:t>
            </a:r>
          </a:p>
          <a:p>
            <a:r>
              <a:rPr lang="en-US" sz="1600" dirty="0" smtClean="0">
                <a:latin typeface="Courier New"/>
                <a:cs typeface="Courier New"/>
              </a:rPr>
              <a:t>   char </a:t>
            </a:r>
            <a:r>
              <a:rPr lang="en-US" sz="1600" dirty="0" err="1" smtClean="0">
                <a:latin typeface="Courier New"/>
                <a:cs typeface="Courier New"/>
              </a:rPr>
              <a:t>ch</a:t>
            </a:r>
            <a:r>
              <a:rPr lang="en-US" sz="1600" dirty="0" smtClean="0">
                <a:latin typeface="Courier New"/>
                <a:cs typeface="Courier New"/>
              </a:rPr>
              <a:t>;</a:t>
            </a:r>
          </a:p>
          <a:p>
            <a:r>
              <a:rPr lang="en-US" sz="1600" dirty="0" smtClean="0">
                <a:latin typeface="Courier New"/>
                <a:cs typeface="Courier New"/>
              </a:rPr>
              <a:t>   while (</a:t>
            </a:r>
            <a:r>
              <a:rPr lang="en-US" sz="1600" dirty="0" err="1" smtClean="0">
                <a:latin typeface="Courier New"/>
                <a:cs typeface="Courier New"/>
              </a:rPr>
              <a:t>infile.get(ch</a:t>
            </a:r>
            <a:r>
              <a:rPr lang="en-US" sz="1600" dirty="0" smtClean="0">
                <a:latin typeface="Courier New"/>
                <a:cs typeface="Courier New"/>
              </a:rPr>
              <a:t>)) {</a:t>
            </a:r>
          </a:p>
          <a:p>
            <a:r>
              <a:rPr lang="en-US" sz="1600" dirty="0" smtClean="0">
                <a:latin typeface="Courier New"/>
                <a:cs typeface="Courier New"/>
              </a:rPr>
              <a:t>      </a:t>
            </a:r>
            <a:r>
              <a:rPr lang="en-US" sz="1600" dirty="0" err="1" smtClean="0">
                <a:latin typeface="Courier New"/>
                <a:cs typeface="Courier New"/>
              </a:rPr>
              <a:t>cout.put(ch</a:t>
            </a:r>
            <a:r>
              <a:rPr lang="en-US" sz="1600" dirty="0" smtClean="0">
                <a:latin typeface="Courier New"/>
                <a:cs typeface="Courier New"/>
              </a:rPr>
              <a:t>);</a:t>
            </a:r>
          </a:p>
          <a:p>
            <a:r>
              <a:rPr lang="en-US" sz="1600" dirty="0" smtClean="0">
                <a:latin typeface="Courier New"/>
                <a:cs typeface="Courier New"/>
              </a:rPr>
              <a:t>   }</a:t>
            </a:r>
          </a:p>
          <a:p>
            <a:r>
              <a:rPr lang="en-US" sz="1600" dirty="0" smtClean="0">
                <a:latin typeface="Courier New"/>
                <a:cs typeface="Courier New"/>
              </a:rPr>
              <a:t>   </a:t>
            </a:r>
            <a:r>
              <a:rPr lang="en-US" sz="1600" dirty="0" err="1" smtClean="0">
                <a:latin typeface="Courier New"/>
                <a:cs typeface="Courier New"/>
              </a:rPr>
              <a:t>infile.close</a:t>
            </a:r>
            <a:r>
              <a:rPr lang="en-US" sz="1600" dirty="0" smtClean="0">
                <a:latin typeface="Courier New"/>
                <a:cs typeface="Courier New"/>
              </a:rPr>
              <a:t>();</a:t>
            </a:r>
          </a:p>
          <a:p>
            <a:r>
              <a:rPr lang="en-US" sz="1600" dirty="0" smtClean="0">
                <a:latin typeface="Courier New"/>
                <a:cs typeface="Courier New"/>
              </a:rPr>
              <a:t>   return 0;</a:t>
            </a:r>
          </a:p>
          <a:p>
            <a:r>
              <a:rPr lang="en-US" sz="1600" dirty="0" smtClean="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Reading a File Character by Character</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Lines from a File</a:t>
            </a:r>
          </a:p>
        </p:txBody>
      </p:sp>
      <p:sp>
        <p:nvSpPr>
          <p:cNvPr id="600067" name="Rectangle 3"/>
          <p:cNvSpPr>
            <a:spLocks noChangeArrowheads="1"/>
          </p:cNvSpPr>
          <p:nvPr/>
        </p:nvSpPr>
        <p:spPr bwMode="auto">
          <a:xfrm>
            <a:off x="504825" y="1168400"/>
            <a:ext cx="8183563" cy="25654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You can</a:t>
            </a:r>
            <a:r>
              <a:rPr lang="en-US" sz="2400" b="0" dirty="0" smtClean="0"/>
              <a:t> also read </a:t>
            </a:r>
            <a:r>
              <a:rPr lang="en-US" sz="2400" b="0" dirty="0"/>
              <a:t>lines from a text file by calling the free function </a:t>
            </a:r>
            <a:r>
              <a:rPr lang="en-US" sz="2000" dirty="0" err="1">
                <a:latin typeface="Courier New" charset="0"/>
              </a:rPr>
              <a:t>getline</a:t>
            </a:r>
            <a:r>
              <a:rPr lang="en-US" sz="2400" b="0" dirty="0"/>
              <a:t>, which takes an </a:t>
            </a:r>
            <a:r>
              <a:rPr lang="en-US" sz="2000" dirty="0" err="1">
                <a:latin typeface="Courier New" charset="0"/>
              </a:rPr>
              <a:t>ifstream</a:t>
            </a:r>
            <a:r>
              <a:rPr lang="en-US" sz="2000" b="0" dirty="0"/>
              <a:t> </a:t>
            </a:r>
            <a:r>
              <a:rPr lang="en-US" sz="2400" b="0" dirty="0"/>
              <a:t>and a </a:t>
            </a:r>
            <a:r>
              <a:rPr lang="en-US" sz="2000" dirty="0" smtClean="0">
                <a:latin typeface="Courier New" charset="0"/>
              </a:rPr>
              <a:t>string</a:t>
            </a:r>
            <a:r>
              <a:rPr lang="en-US" sz="2000" b="0" dirty="0" smtClean="0"/>
              <a:t> </a:t>
            </a:r>
            <a:r>
              <a:rPr lang="en-US" sz="2400" b="0" dirty="0" smtClean="0"/>
              <a:t>as </a:t>
            </a:r>
            <a:r>
              <a:rPr lang="en-US" sz="2400" b="0" dirty="0"/>
              <a:t>reference parameters.  The effect of </a:t>
            </a:r>
            <a:r>
              <a:rPr lang="en-US" sz="2000" dirty="0" err="1">
                <a:latin typeface="Courier New" charset="0"/>
              </a:rPr>
              <a:t>getline</a:t>
            </a:r>
            <a:r>
              <a:rPr lang="en-US" sz="2000" b="0" dirty="0"/>
              <a:t> </a:t>
            </a:r>
            <a:r>
              <a:rPr lang="en-US" sz="2400" b="0" dirty="0"/>
              <a:t>is to store the next line of data from the file into the string variable after discarding the end-of-line character.</a:t>
            </a:r>
          </a:p>
          <a:p>
            <a:pPr marL="342900" indent="-342900" algn="just">
              <a:lnSpc>
                <a:spcPct val="85000"/>
              </a:lnSpc>
              <a:spcAft>
                <a:spcPct val="50000"/>
              </a:spcAft>
              <a:buFontTx/>
              <a:buChar char="•"/>
            </a:pPr>
            <a:r>
              <a:rPr lang="en-US" sz="2400" b="0" dirty="0"/>
              <a:t>If you try to read past the end of the data, </a:t>
            </a:r>
            <a:r>
              <a:rPr lang="en-US" sz="2000" dirty="0" err="1">
                <a:latin typeface="Courier New" charset="0"/>
              </a:rPr>
              <a:t>getline</a:t>
            </a:r>
            <a:r>
              <a:rPr lang="en-US" sz="2000" b="0" dirty="0"/>
              <a:t> </a:t>
            </a:r>
            <a:r>
              <a:rPr lang="en-US" sz="2400" b="0" dirty="0"/>
              <a:t>sets the “fail” </a:t>
            </a:r>
            <a:r>
              <a:rPr lang="en-US" sz="2400" b="0" dirty="0" smtClean="0"/>
              <a:t>indicator, which means that it is interpreted as </a:t>
            </a:r>
            <a:r>
              <a:rPr lang="en-US" sz="2000" dirty="0" smtClean="0">
                <a:latin typeface="Courier New"/>
                <a:cs typeface="Courier New"/>
              </a:rPr>
              <a:t>false</a:t>
            </a:r>
            <a:r>
              <a:rPr lang="en-US" sz="2400" b="0" dirty="0" smtClean="0"/>
              <a:t>.</a:t>
            </a:r>
          </a:p>
          <a:p>
            <a:pPr marL="742950" lvl="1" indent="-285750" algn="just">
              <a:lnSpc>
                <a:spcPct val="85000"/>
              </a:lnSpc>
              <a:spcAft>
                <a:spcPct val="20000"/>
              </a:spcAft>
              <a:buFontTx/>
              <a:buChar char="–"/>
            </a:pPr>
            <a:endParaRPr lang="en-US" sz="2200" b="0" dirty="0">
              <a:ea typeface="ＭＳ Ｐゴシック" charset="-128"/>
            </a:endParaRPr>
          </a:p>
        </p:txBody>
      </p:sp>
      <p:grpSp>
        <p:nvGrpSpPr>
          <p:cNvPr id="2" name="Group 8"/>
          <p:cNvGrpSpPr>
            <a:grpSpLocks/>
          </p:cNvGrpSpPr>
          <p:nvPr/>
        </p:nvGrpSpPr>
        <p:grpSpPr bwMode="auto">
          <a:xfrm>
            <a:off x="503238" y="3759200"/>
            <a:ext cx="8183562" cy="2260600"/>
            <a:chOff x="317" y="2368"/>
            <a:chExt cx="5155" cy="1424"/>
          </a:xfrm>
        </p:grpSpPr>
        <p:sp>
          <p:nvSpPr>
            <p:cNvPr id="600069" name="Rectangle 5"/>
            <p:cNvSpPr>
              <a:spLocks noChangeArrowheads="1"/>
            </p:cNvSpPr>
            <p:nvPr/>
          </p:nvSpPr>
          <p:spPr bwMode="auto">
            <a:xfrm>
              <a:off x="317" y="2368"/>
              <a:ext cx="5155" cy="52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following code fragment uses the </a:t>
              </a:r>
              <a:r>
                <a:rPr lang="en-US" sz="2000" dirty="0" err="1">
                  <a:latin typeface="Courier New" charset="0"/>
                </a:rPr>
                <a:t>getline</a:t>
              </a:r>
              <a:r>
                <a:rPr lang="en-US" sz="2000" b="0" dirty="0"/>
                <a:t> </a:t>
              </a:r>
              <a:r>
                <a:rPr lang="en-US" sz="2400" b="0" dirty="0"/>
                <a:t>method to determine the length of the longest line in the stream </a:t>
              </a:r>
              <a:r>
                <a:rPr lang="en-US" sz="2000" dirty="0" err="1">
                  <a:latin typeface="Courier New" charset="0"/>
                </a:rPr>
                <a:t>infile</a:t>
              </a:r>
              <a:r>
                <a:rPr lang="en-US" sz="2400" b="0" dirty="0"/>
                <a:t>:</a:t>
              </a:r>
            </a:p>
          </p:txBody>
        </p:sp>
        <p:sp>
          <p:nvSpPr>
            <p:cNvPr id="600070" name="Rectangle 6"/>
            <p:cNvSpPr>
              <a:spLocks noChangeArrowheads="1"/>
            </p:cNvSpPr>
            <p:nvPr/>
          </p:nvSpPr>
          <p:spPr bwMode="auto">
            <a:xfrm>
              <a:off x="960" y="2928"/>
              <a:ext cx="4000" cy="86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nSpc>
                  <a:spcPct val="95000"/>
                </a:lnSpc>
              </a:pPr>
              <a:r>
                <a:rPr lang="en-US" sz="1600" dirty="0" err="1">
                  <a:latin typeface="Courier New" charset="0"/>
                </a:rPr>
                <a:t>int</a:t>
              </a:r>
              <a:r>
                <a:rPr lang="en-US" sz="1600" dirty="0">
                  <a:latin typeface="Courier New" charset="0"/>
                </a:rPr>
                <a:t> max = 0</a:t>
              </a:r>
              <a:r>
                <a:rPr lang="en-US" sz="1600" dirty="0" smtClean="0">
                  <a:latin typeface="Courier New" charset="0"/>
                </a:rPr>
                <a:t>;</a:t>
              </a:r>
            </a:p>
            <a:p>
              <a:pPr>
                <a:lnSpc>
                  <a:spcPct val="95000"/>
                </a:lnSpc>
              </a:pPr>
              <a:r>
                <a:rPr lang="en-US" sz="1600" dirty="0" smtClean="0">
                  <a:latin typeface="Courier New" charset="0"/>
                </a:rPr>
                <a:t>string line;</a:t>
              </a:r>
            </a:p>
            <a:p>
              <a:pPr>
                <a:lnSpc>
                  <a:spcPct val="95000"/>
                </a:lnSpc>
              </a:pPr>
              <a:r>
                <a:rPr lang="en-US" sz="1600" dirty="0">
                  <a:latin typeface="Courier New" charset="0"/>
                </a:rPr>
                <a:t>while </a:t>
              </a:r>
              <a:r>
                <a:rPr lang="en-US" sz="1600" dirty="0" smtClean="0">
                  <a:latin typeface="Courier New" charset="0"/>
                </a:rPr>
                <a:t>(</a:t>
              </a:r>
              <a:r>
                <a:rPr lang="en-US" sz="1600" dirty="0" err="1" smtClean="0">
                  <a:latin typeface="Courier New" charset="0"/>
                </a:rPr>
                <a:t>getline</a:t>
              </a:r>
              <a:r>
                <a:rPr lang="en-US" sz="1600" dirty="0" err="1">
                  <a:latin typeface="Courier New" charset="0"/>
                </a:rPr>
                <a:t>(infile</a:t>
              </a:r>
              <a:r>
                <a:rPr lang="en-US" sz="1600" dirty="0">
                  <a:latin typeface="Courier New" charset="0"/>
                </a:rPr>
                <a:t>, line</a:t>
              </a:r>
              <a:r>
                <a:rPr lang="en-US" sz="1600" dirty="0" smtClean="0">
                  <a:latin typeface="Courier New" charset="0"/>
                </a:rPr>
                <a:t>))</a:t>
              </a:r>
              <a:r>
                <a:rPr lang="en-US" sz="1600" dirty="0" smtClean="0">
                  <a:latin typeface="Times New Roman"/>
                  <a:cs typeface="Times New Roman"/>
                </a:rPr>
                <a:t> </a:t>
              </a:r>
              <a:r>
                <a:rPr lang="en-US" sz="1600" dirty="0" smtClean="0">
                  <a:latin typeface="Courier New" charset="0"/>
                </a:rPr>
                <a:t>{</a:t>
              </a:r>
            </a:p>
            <a:p>
              <a:pPr>
                <a:lnSpc>
                  <a:spcPct val="95000"/>
                </a:lnSpc>
              </a:pPr>
              <a:r>
                <a:rPr lang="en-US" sz="1600" dirty="0" smtClean="0">
                  <a:latin typeface="Courier New" charset="0"/>
                </a:rPr>
                <a:t>   if </a:t>
              </a:r>
              <a:r>
                <a:rPr lang="en-US" sz="1600" dirty="0">
                  <a:latin typeface="Courier New" charset="0"/>
                </a:rPr>
                <a:t>(</a:t>
              </a:r>
              <a:r>
                <a:rPr lang="en-US" sz="1600" dirty="0" err="1">
                  <a:latin typeface="Courier New" charset="0"/>
                </a:rPr>
                <a:t>line.length</a:t>
              </a:r>
              <a:r>
                <a:rPr lang="en-US" sz="1600" dirty="0">
                  <a:latin typeface="Courier New" charset="0"/>
                </a:rPr>
                <a:t>() &gt; max) max = </a:t>
              </a:r>
              <a:r>
                <a:rPr lang="en-US" sz="1600" dirty="0" err="1">
                  <a:latin typeface="Courier New" charset="0"/>
                </a:rPr>
                <a:t>line.length</a:t>
              </a:r>
              <a:r>
                <a:rPr lang="en-US" sz="1600" dirty="0">
                  <a:latin typeface="Courier New" charset="0"/>
                </a:rPr>
                <a:t>();</a:t>
              </a:r>
            </a:p>
            <a:p>
              <a:pPr>
                <a:lnSpc>
                  <a:spcPct val="95000"/>
                </a:lnSpc>
              </a:pPr>
              <a:r>
                <a:rPr lang="en-US" sz="1600" dirty="0">
                  <a:latin typeface="Courier New"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00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067" grpId="0" build="p"/>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1"/>
            <a:ext cx="8440737" cy="5359400"/>
          </a:xfrm>
          <a:prstGeom prst="rect">
            <a:avLst/>
          </a:prstGeom>
          <a:noFill/>
          <a:ln w="9525">
            <a:noFill/>
            <a:miter lim="800000"/>
            <a:headEnd/>
            <a:tailEnd/>
          </a:ln>
          <a:effectLst/>
        </p:spPr>
        <p:txBody>
          <a:bodyPr wrap="square">
            <a:prstTxWarp prst="textNoShape">
              <a:avLst/>
            </a:prstTxWarp>
            <a:spAutoFit/>
          </a:bodyPr>
          <a:lstStyle/>
          <a:p>
            <a:r>
              <a:rPr lang="en-US" sz="1600" dirty="0" smtClean="0">
                <a:solidFill>
                  <a:srgbClr val="0000FF"/>
                </a:solidFill>
                <a:latin typeface="Courier New"/>
                <a:cs typeface="Courier New"/>
              </a:rPr>
              <a:t>/*</a:t>
            </a:r>
          </a:p>
          <a:p>
            <a:r>
              <a:rPr lang="en-US" sz="1600" dirty="0" smtClean="0">
                <a:solidFill>
                  <a:srgbClr val="0000FF"/>
                </a:solidFill>
                <a:latin typeface="Courier New"/>
                <a:cs typeface="Courier New"/>
              </a:rPr>
              <a:t> * File: </a:t>
            </a:r>
            <a:r>
              <a:rPr lang="en-US" sz="1600" dirty="0" err="1" smtClean="0">
                <a:solidFill>
                  <a:srgbClr val="0000FF"/>
                </a:solidFill>
                <a:latin typeface="Courier New"/>
                <a:cs typeface="Courier New"/>
              </a:rPr>
              <a:t>ShowFileContents.cpp</a:t>
            </a:r>
            <a:endParaRPr lang="en-US" sz="1600" dirty="0" smtClean="0">
              <a:solidFill>
                <a:srgbClr val="0000FF"/>
              </a:solidFill>
              <a:latin typeface="Courier New"/>
              <a:cs typeface="Courier New"/>
            </a:endParaRPr>
          </a:p>
          <a:p>
            <a:r>
              <a:rPr lang="en-US" sz="1600" dirty="0" smtClean="0">
                <a:solidFill>
                  <a:srgbClr val="0000FF"/>
                </a:solidFill>
                <a:latin typeface="Courier New"/>
                <a:cs typeface="Courier New"/>
              </a:rPr>
              <a:t> * --------------------------</a:t>
            </a:r>
          </a:p>
          <a:p>
            <a:r>
              <a:rPr lang="en-US" sz="1600" dirty="0" smtClean="0">
                <a:solidFill>
                  <a:srgbClr val="0000FF"/>
                </a:solidFill>
                <a:latin typeface="Courier New"/>
                <a:cs typeface="Courier New"/>
              </a:rPr>
              <a:t> * This program displays the contents of a file chosen by the user.</a:t>
            </a:r>
          </a:p>
          <a:p>
            <a:r>
              <a:rPr lang="en-US" sz="1600" dirty="0" smtClean="0">
                <a:solidFill>
                  <a:srgbClr val="0000FF"/>
                </a:solidFill>
                <a:latin typeface="Courier New"/>
                <a:cs typeface="Courier New"/>
              </a:rPr>
              <a:t> */</a:t>
            </a:r>
          </a:p>
          <a:p>
            <a:endParaRPr lang="en-US" sz="1100" dirty="0" smtClean="0">
              <a:latin typeface="Courier New"/>
              <a:cs typeface="Courier New"/>
            </a:endParaRPr>
          </a:p>
          <a:p>
            <a:r>
              <a:rPr lang="en-US" sz="1600" dirty="0" smtClean="0">
                <a:latin typeface="Courier New"/>
                <a:cs typeface="Courier New"/>
              </a:rPr>
              <a:t>#include &lt;</a:t>
            </a:r>
            <a:r>
              <a:rPr lang="en-US" sz="1600" dirty="0" err="1" smtClean="0">
                <a:latin typeface="Courier New"/>
                <a:cs typeface="Courier New"/>
              </a:rPr>
              <a:t>iostream</a:t>
            </a:r>
            <a:r>
              <a:rPr lang="en-US" sz="1600" dirty="0" smtClean="0">
                <a:latin typeface="Courier New"/>
                <a:cs typeface="Courier New"/>
              </a:rPr>
              <a:t>&gt;</a:t>
            </a:r>
          </a:p>
          <a:p>
            <a:r>
              <a:rPr lang="en-US" sz="1600" dirty="0" smtClean="0">
                <a:latin typeface="Courier New"/>
                <a:cs typeface="Courier New"/>
              </a:rPr>
              <a:t>#include &lt;</a:t>
            </a:r>
            <a:r>
              <a:rPr lang="en-US" sz="1600" dirty="0" err="1" smtClean="0">
                <a:latin typeface="Courier New"/>
                <a:cs typeface="Courier New"/>
              </a:rPr>
              <a:t>fstream</a:t>
            </a:r>
            <a:r>
              <a:rPr lang="en-US" sz="1600" dirty="0" smtClean="0">
                <a:latin typeface="Courier New"/>
                <a:cs typeface="Courier New"/>
              </a:rPr>
              <a:t>&gt;</a:t>
            </a:r>
          </a:p>
          <a:p>
            <a:r>
              <a:rPr lang="en-US" sz="1600" dirty="0" smtClean="0">
                <a:latin typeface="Courier New"/>
                <a:cs typeface="Courier New"/>
              </a:rPr>
              <a:t>#include &lt;string&gt;</a:t>
            </a:r>
          </a:p>
          <a:p>
            <a:r>
              <a:rPr lang="en-US" sz="1600" dirty="0" smtClean="0">
                <a:latin typeface="Courier New"/>
                <a:cs typeface="Courier New"/>
              </a:rPr>
              <a:t>#include "</a:t>
            </a:r>
            <a:r>
              <a:rPr lang="en-US" sz="1600" dirty="0" err="1" smtClean="0">
                <a:latin typeface="Courier New"/>
                <a:cs typeface="Courier New"/>
              </a:rPr>
              <a:t>filelib.h</a:t>
            </a:r>
            <a:r>
              <a:rPr lang="en-US" sz="1600" dirty="0" smtClean="0">
                <a:latin typeface="Courier New"/>
                <a:cs typeface="Courier New"/>
              </a:rPr>
              <a:t>"</a:t>
            </a:r>
          </a:p>
          <a:p>
            <a:r>
              <a:rPr lang="en-US" sz="1600" dirty="0" smtClean="0">
                <a:latin typeface="Courier New"/>
                <a:cs typeface="Courier New"/>
              </a:rPr>
              <a:t>using namespace std;</a:t>
            </a:r>
          </a:p>
          <a:p>
            <a:endParaRPr lang="en-US" sz="1100" dirty="0" smtClean="0">
              <a:latin typeface="Courier New"/>
              <a:cs typeface="Courier New"/>
            </a:endParaRPr>
          </a:p>
          <a:p>
            <a:r>
              <a:rPr lang="en-US" sz="1600" dirty="0" err="1" smtClean="0">
                <a:latin typeface="Courier New"/>
                <a:cs typeface="Courier New"/>
              </a:rPr>
              <a:t>int</a:t>
            </a:r>
            <a:r>
              <a:rPr lang="en-US" sz="1600" dirty="0" smtClean="0">
                <a:latin typeface="Courier New"/>
                <a:cs typeface="Courier New"/>
              </a:rPr>
              <a:t> main() {</a:t>
            </a:r>
          </a:p>
          <a:p>
            <a:r>
              <a:rPr lang="en-US" sz="1600" dirty="0" smtClean="0">
                <a:latin typeface="Courier New"/>
                <a:cs typeface="Courier New"/>
              </a:rPr>
              <a:t>   </a:t>
            </a:r>
            <a:r>
              <a:rPr lang="en-US" sz="1600" dirty="0" err="1" smtClean="0">
                <a:latin typeface="Courier New"/>
                <a:cs typeface="Courier New"/>
              </a:rPr>
              <a:t>ifstream</a:t>
            </a:r>
            <a:r>
              <a:rPr lang="en-US" sz="1600" dirty="0" smtClean="0">
                <a:latin typeface="Courier New"/>
                <a:cs typeface="Courier New"/>
              </a:rPr>
              <a:t> </a:t>
            </a:r>
            <a:r>
              <a:rPr lang="en-US" sz="1600" dirty="0" err="1" smtClean="0">
                <a:latin typeface="Courier New"/>
                <a:cs typeface="Courier New"/>
              </a:rPr>
              <a:t>infile</a:t>
            </a:r>
            <a:r>
              <a:rPr lang="en-US" sz="1600" dirty="0" smtClean="0">
                <a:latin typeface="Courier New"/>
                <a:cs typeface="Courier New"/>
              </a:rPr>
              <a:t>;</a:t>
            </a:r>
          </a:p>
          <a:p>
            <a:r>
              <a:rPr lang="en-US" sz="1600" dirty="0" smtClean="0">
                <a:latin typeface="Courier New"/>
                <a:cs typeface="Courier New"/>
              </a:rPr>
              <a:t>   </a:t>
            </a:r>
            <a:r>
              <a:rPr lang="en-US" sz="1600" dirty="0" err="1" smtClean="0">
                <a:latin typeface="Courier New"/>
                <a:cs typeface="Courier New"/>
              </a:rPr>
              <a:t>promptUserForFile(infile</a:t>
            </a:r>
            <a:r>
              <a:rPr lang="en-US" sz="1600" dirty="0" smtClean="0">
                <a:latin typeface="Courier New"/>
                <a:cs typeface="Courier New"/>
              </a:rPr>
              <a:t>, "Input file: ");</a:t>
            </a:r>
          </a:p>
          <a:p>
            <a:r>
              <a:rPr lang="en-US" sz="1600" dirty="0" smtClean="0">
                <a:latin typeface="Courier New"/>
                <a:cs typeface="Courier New"/>
              </a:rPr>
              <a:t>   string line;</a:t>
            </a:r>
          </a:p>
          <a:p>
            <a:r>
              <a:rPr lang="en-US" sz="1600" dirty="0" smtClean="0">
                <a:latin typeface="Courier New"/>
                <a:cs typeface="Courier New"/>
              </a:rPr>
              <a:t>   while (</a:t>
            </a:r>
            <a:r>
              <a:rPr lang="en-US" sz="1600" dirty="0" err="1" smtClean="0">
                <a:latin typeface="Courier New"/>
                <a:cs typeface="Courier New"/>
              </a:rPr>
              <a:t>getline(infile</a:t>
            </a:r>
            <a:r>
              <a:rPr lang="en-US" sz="1600" dirty="0" smtClean="0">
                <a:latin typeface="Courier New"/>
                <a:cs typeface="Courier New"/>
              </a:rPr>
              <a:t>, line)) {</a:t>
            </a:r>
          </a:p>
          <a:p>
            <a:r>
              <a:rPr lang="en-US" sz="1600" dirty="0" smtClean="0">
                <a:latin typeface="Courier New"/>
                <a:cs typeface="Courier New"/>
              </a:rPr>
              <a:t>      </a:t>
            </a:r>
            <a:r>
              <a:rPr lang="en-US" sz="1600" dirty="0" err="1" smtClean="0">
                <a:latin typeface="Courier New"/>
                <a:cs typeface="Courier New"/>
              </a:rPr>
              <a:t>cout</a:t>
            </a:r>
            <a:r>
              <a:rPr lang="en-US" sz="1600" dirty="0" smtClean="0">
                <a:latin typeface="Courier New"/>
                <a:cs typeface="Courier New"/>
              </a:rPr>
              <a:t> &lt;&lt; line &lt;&lt; </a:t>
            </a:r>
            <a:r>
              <a:rPr lang="en-US" sz="1600" dirty="0" err="1" smtClean="0">
                <a:latin typeface="Courier New"/>
                <a:cs typeface="Courier New"/>
              </a:rPr>
              <a:t>endl</a:t>
            </a:r>
            <a:r>
              <a:rPr lang="en-US" sz="1600" dirty="0" smtClean="0">
                <a:latin typeface="Courier New"/>
                <a:cs typeface="Courier New"/>
              </a:rPr>
              <a:t>;</a:t>
            </a:r>
          </a:p>
          <a:p>
            <a:r>
              <a:rPr lang="en-US" sz="1600" dirty="0" smtClean="0">
                <a:latin typeface="Courier New"/>
                <a:cs typeface="Courier New"/>
              </a:rPr>
              <a:t>   }</a:t>
            </a:r>
          </a:p>
          <a:p>
            <a:r>
              <a:rPr lang="en-US" sz="1600" dirty="0" smtClean="0">
                <a:latin typeface="Courier New"/>
                <a:cs typeface="Courier New"/>
              </a:rPr>
              <a:t>   </a:t>
            </a:r>
            <a:r>
              <a:rPr lang="en-US" sz="1600" dirty="0" err="1" smtClean="0">
                <a:latin typeface="Courier New"/>
                <a:cs typeface="Courier New"/>
              </a:rPr>
              <a:t>infile.close</a:t>
            </a:r>
            <a:r>
              <a:rPr lang="en-US" sz="1600" dirty="0" smtClean="0">
                <a:latin typeface="Courier New"/>
                <a:cs typeface="Courier New"/>
              </a:rPr>
              <a:t>();</a:t>
            </a:r>
          </a:p>
          <a:p>
            <a:r>
              <a:rPr lang="en-US" sz="1600" dirty="0" smtClean="0">
                <a:latin typeface="Courier New"/>
                <a:cs typeface="Courier New"/>
              </a:rPr>
              <a:t>   return 0;</a:t>
            </a:r>
          </a:p>
          <a:p>
            <a:r>
              <a:rPr lang="en-US" sz="1600" dirty="0" smtClean="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Reading a File Line by Line</a:t>
            </a:r>
            <a:endParaRPr lang="en-US" sz="4000" dirty="0">
              <a:solidFill>
                <a:srgbClr val="FF0000"/>
              </a:solidFill>
            </a:endParaRP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Class Hierarchies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5334000"/>
          </a:xfrm>
          <a:noFill/>
          <a:ln/>
        </p:spPr>
        <p:txBody>
          <a:bodyPr/>
          <a:lstStyle/>
          <a:p>
            <a:pPr algn="just">
              <a:lnSpc>
                <a:spcPct val="85000"/>
              </a:lnSpc>
              <a:spcBef>
                <a:spcPct val="0"/>
              </a:spcBef>
              <a:spcAft>
                <a:spcPct val="50000"/>
              </a:spcAft>
            </a:pPr>
            <a:r>
              <a:rPr lang="en-US" sz="2400" dirty="0" smtClean="0"/>
              <a:t>Object</a:t>
            </a:r>
            <a:r>
              <a:rPr lang="en-US" sz="2400" dirty="0"/>
              <a:t>-oriented languages are characterized by representing most data structures as </a:t>
            </a:r>
            <a:r>
              <a:rPr lang="en-US" sz="2400" b="1" i="1" dirty="0"/>
              <a:t>objects</a:t>
            </a:r>
            <a:r>
              <a:rPr lang="en-US" sz="2400" dirty="0"/>
              <a:t> that encapsulate representation and behavior in a single </a:t>
            </a:r>
            <a:r>
              <a:rPr lang="en-US" sz="2400" dirty="0" smtClean="0"/>
              <a:t>entity.</a:t>
            </a:r>
          </a:p>
          <a:p>
            <a:pPr algn="just">
              <a:lnSpc>
                <a:spcPct val="85000"/>
              </a:lnSpc>
              <a:spcBef>
                <a:spcPct val="0"/>
              </a:spcBef>
              <a:spcAft>
                <a:spcPct val="50000"/>
              </a:spcAft>
            </a:pPr>
            <a:r>
              <a:rPr lang="en-US" sz="2400" dirty="0" smtClean="0"/>
              <a:t>The </a:t>
            </a:r>
            <a:r>
              <a:rPr lang="en-US" sz="2400" dirty="0"/>
              <a:t>C++ object model is based on the idea of a </a:t>
            </a:r>
            <a:r>
              <a:rPr lang="en-US" sz="2400" b="1" i="1" dirty="0"/>
              <a:t>class</a:t>
            </a:r>
            <a:r>
              <a:rPr lang="en-US" sz="2400" i="1" dirty="0"/>
              <a:t>,</a:t>
            </a:r>
            <a:r>
              <a:rPr lang="en-US" sz="2400" dirty="0"/>
              <a:t> which is a template describing all objects of a particular type.  </a:t>
            </a:r>
            <a:r>
              <a:rPr lang="en-US" sz="2400" dirty="0" smtClean="0"/>
              <a:t> A class </a:t>
            </a:r>
            <a:r>
              <a:rPr lang="en-US" sz="2400" dirty="0"/>
              <a:t>definition specifies the representation of the object by naming its </a:t>
            </a:r>
            <a:r>
              <a:rPr lang="en-US" sz="2400" b="1" i="1" dirty="0"/>
              <a:t>fields</a:t>
            </a:r>
            <a:r>
              <a:rPr lang="en-US" sz="2400" b="1" dirty="0"/>
              <a:t> </a:t>
            </a:r>
            <a:r>
              <a:rPr lang="en-US" sz="2400" dirty="0"/>
              <a:t>and the behavior of the object by</a:t>
            </a:r>
            <a:r>
              <a:rPr lang="en-US" sz="2400" dirty="0" smtClean="0"/>
              <a:t> defining </a:t>
            </a:r>
            <a:r>
              <a:rPr lang="en-US" sz="2400" b="1" i="1" dirty="0" smtClean="0"/>
              <a:t>methods</a:t>
            </a:r>
            <a:r>
              <a:rPr lang="en-US" sz="2400" i="1" dirty="0" smtClean="0"/>
              <a:t>.  </a:t>
            </a:r>
            <a:r>
              <a:rPr lang="en-US" sz="2400" dirty="0" smtClean="0"/>
              <a:t>New </a:t>
            </a:r>
            <a:r>
              <a:rPr lang="en-US" sz="2400" dirty="0"/>
              <a:t>objects are created as </a:t>
            </a:r>
            <a:r>
              <a:rPr lang="en-US" sz="2400" b="1" i="1" dirty="0"/>
              <a:t>instances</a:t>
            </a:r>
            <a:r>
              <a:rPr lang="en-US" sz="2400" b="1" dirty="0"/>
              <a:t> </a:t>
            </a:r>
            <a:r>
              <a:rPr lang="en-US" sz="2400" dirty="0"/>
              <a:t>of a particular class</a:t>
            </a:r>
            <a:r>
              <a:rPr lang="en-US" sz="2400" dirty="0" smtClean="0"/>
              <a:t>.</a:t>
            </a:r>
          </a:p>
          <a:p>
            <a:pPr algn="just">
              <a:lnSpc>
                <a:spcPct val="85000"/>
              </a:lnSpc>
              <a:spcBef>
                <a:spcPct val="0"/>
              </a:spcBef>
              <a:spcAft>
                <a:spcPct val="50000"/>
              </a:spcAft>
            </a:pPr>
            <a:r>
              <a:rPr lang="en-US" sz="2400" dirty="0" smtClean="0"/>
              <a:t>As in most languages, classes in C++ form hierarchies in which subclasses </a:t>
            </a:r>
            <a:r>
              <a:rPr lang="en-US" sz="2400" b="1" i="1" dirty="0" smtClean="0"/>
              <a:t>inherit</a:t>
            </a:r>
            <a:r>
              <a:rPr lang="en-US" sz="2400" b="1" dirty="0" smtClean="0"/>
              <a:t> </a:t>
            </a:r>
            <a:r>
              <a:rPr lang="en-US" sz="2400" dirty="0" smtClean="0"/>
              <a:t>the behavior and representation of their </a:t>
            </a:r>
            <a:r>
              <a:rPr lang="en-US" sz="2400" dirty="0" err="1" smtClean="0"/>
              <a:t>superclass</a:t>
            </a:r>
            <a:r>
              <a:rPr lang="en-US" sz="2400" dirty="0" smtClean="0"/>
              <a:t>.</a:t>
            </a:r>
          </a:p>
          <a:p>
            <a:pPr algn="just">
              <a:lnSpc>
                <a:spcPct val="85000"/>
              </a:lnSpc>
              <a:spcBef>
                <a:spcPct val="0"/>
              </a:spcBef>
              <a:spcAft>
                <a:spcPct val="50000"/>
              </a:spcAft>
            </a:pPr>
            <a:r>
              <a:rPr lang="en-US" sz="2400" dirty="0" smtClean="0"/>
              <a:t>Unlike many languages, C++ allows classes to inherit from more</a:t>
            </a:r>
            <a:r>
              <a:rPr lang="en-US" sz="2000" dirty="0" smtClean="0"/>
              <a:t> </a:t>
            </a:r>
            <a:r>
              <a:rPr lang="en-US" sz="2400" dirty="0" smtClean="0"/>
              <a:t>than</a:t>
            </a:r>
            <a:r>
              <a:rPr lang="en-US" sz="2000" dirty="0" smtClean="0"/>
              <a:t> </a:t>
            </a:r>
            <a:r>
              <a:rPr lang="en-US" sz="2400" dirty="0" smtClean="0"/>
              <a:t>one</a:t>
            </a:r>
            <a:r>
              <a:rPr lang="en-US" sz="2000" dirty="0" smtClean="0"/>
              <a:t> </a:t>
            </a:r>
            <a:r>
              <a:rPr lang="en-US" sz="2400" dirty="0" err="1" smtClean="0"/>
              <a:t>superclass</a:t>
            </a:r>
            <a:r>
              <a:rPr lang="en-US" sz="2400" dirty="0" smtClean="0"/>
              <a:t>,</a:t>
            </a:r>
            <a:r>
              <a:rPr lang="en-US" sz="2000" dirty="0" smtClean="0"/>
              <a:t> </a:t>
            </a:r>
            <a:r>
              <a:rPr lang="en-US" sz="2400" dirty="0" smtClean="0"/>
              <a:t>which is called </a:t>
            </a:r>
            <a:r>
              <a:rPr lang="en-US" sz="2400" b="1" i="1" dirty="0" smtClean="0"/>
              <a:t>multiple</a:t>
            </a:r>
            <a:r>
              <a:rPr lang="en-US" sz="2000" b="1" i="1" dirty="0" smtClean="0"/>
              <a:t> </a:t>
            </a:r>
            <a:r>
              <a:rPr lang="en-US" sz="2400" b="1" i="1" dirty="0" smtClean="0"/>
              <a:t>inheritance</a:t>
            </a:r>
            <a:r>
              <a:rPr lang="en-US" sz="2400" i="1" dirty="0" smtClean="0"/>
              <a:t>.</a:t>
            </a:r>
            <a:r>
              <a:rPr lang="en-US" sz="2400" dirty="0" smtClean="0"/>
              <a:t>  This technique is easy to abuse and is therefore not discussed until Chapter 19.</a:t>
            </a:r>
          </a:p>
          <a:p>
            <a:pPr algn="just">
              <a:lnSpc>
                <a:spcPct val="85000"/>
              </a:lnSpc>
              <a:spcBef>
                <a:spcPct val="0"/>
              </a:spcBef>
              <a:spcAft>
                <a:spcPct val="50000"/>
              </a:spcAft>
            </a:pP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986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8986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build="p"/>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65954" name="Line 2"/>
          <p:cNvSpPr>
            <a:spLocks noChangeShapeType="1"/>
          </p:cNvSpPr>
          <p:nvPr/>
        </p:nvSpPr>
        <p:spPr bwMode="auto">
          <a:xfrm flipH="1">
            <a:off x="1676400" y="1295400"/>
            <a:ext cx="2971800" cy="9144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5" name="Line 3"/>
          <p:cNvSpPr>
            <a:spLocks noChangeShapeType="1"/>
          </p:cNvSpPr>
          <p:nvPr/>
        </p:nvSpPr>
        <p:spPr bwMode="auto">
          <a:xfrm>
            <a:off x="4648200" y="1295400"/>
            <a:ext cx="2895600" cy="9144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6" name="Line 4"/>
          <p:cNvSpPr>
            <a:spLocks noChangeShapeType="1"/>
          </p:cNvSpPr>
          <p:nvPr/>
        </p:nvSpPr>
        <p:spPr bwMode="auto">
          <a:xfrm flipH="1">
            <a:off x="4648200" y="1295400"/>
            <a:ext cx="127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7" name="Line 5"/>
          <p:cNvSpPr>
            <a:spLocks noChangeShapeType="1"/>
          </p:cNvSpPr>
          <p:nvPr/>
        </p:nvSpPr>
        <p:spPr bwMode="auto">
          <a:xfrm flipH="1">
            <a:off x="1828800" y="2133600"/>
            <a:ext cx="28194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8" name="Line 6"/>
          <p:cNvSpPr>
            <a:spLocks noChangeShapeType="1"/>
          </p:cNvSpPr>
          <p:nvPr/>
        </p:nvSpPr>
        <p:spPr bwMode="auto">
          <a:xfrm flipH="1">
            <a:off x="3200400" y="2133600"/>
            <a:ext cx="14478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9" name="Line 7"/>
          <p:cNvSpPr>
            <a:spLocks noChangeShapeType="1"/>
          </p:cNvSpPr>
          <p:nvPr/>
        </p:nvSpPr>
        <p:spPr bwMode="auto">
          <a:xfrm>
            <a:off x="4648200" y="2133600"/>
            <a:ext cx="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0" name="Line 8"/>
          <p:cNvSpPr>
            <a:spLocks noChangeShapeType="1"/>
          </p:cNvSpPr>
          <p:nvPr/>
        </p:nvSpPr>
        <p:spPr bwMode="auto">
          <a:xfrm>
            <a:off x="4648200" y="2133600"/>
            <a:ext cx="13716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1" name="Line 9"/>
          <p:cNvSpPr>
            <a:spLocks noChangeShapeType="1"/>
          </p:cNvSpPr>
          <p:nvPr/>
        </p:nvSpPr>
        <p:spPr bwMode="auto">
          <a:xfrm>
            <a:off x="4648200" y="2133600"/>
            <a:ext cx="28194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2" name="Line 10"/>
          <p:cNvSpPr>
            <a:spLocks noChangeShapeType="1"/>
          </p:cNvSpPr>
          <p:nvPr/>
        </p:nvSpPr>
        <p:spPr bwMode="auto">
          <a:xfrm flipH="1">
            <a:off x="2819400" y="2971800"/>
            <a:ext cx="182880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3" name="Line 11"/>
          <p:cNvSpPr>
            <a:spLocks noChangeShapeType="1"/>
          </p:cNvSpPr>
          <p:nvPr/>
        </p:nvSpPr>
        <p:spPr bwMode="auto">
          <a:xfrm>
            <a:off x="4648200" y="2971800"/>
            <a:ext cx="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4" name="Line 12"/>
          <p:cNvSpPr>
            <a:spLocks noChangeShapeType="1"/>
          </p:cNvSpPr>
          <p:nvPr/>
        </p:nvSpPr>
        <p:spPr bwMode="auto">
          <a:xfrm>
            <a:off x="4648200" y="2971800"/>
            <a:ext cx="175260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5" name="Line 13"/>
          <p:cNvSpPr>
            <a:spLocks noChangeShapeType="1"/>
          </p:cNvSpPr>
          <p:nvPr/>
        </p:nvSpPr>
        <p:spPr bwMode="auto">
          <a:xfrm>
            <a:off x="4648200" y="37338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6" name="Line 14"/>
          <p:cNvSpPr>
            <a:spLocks noChangeShapeType="1"/>
          </p:cNvSpPr>
          <p:nvPr/>
        </p:nvSpPr>
        <p:spPr bwMode="auto">
          <a:xfrm>
            <a:off x="4648200" y="44196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7" name="Line 15"/>
          <p:cNvSpPr>
            <a:spLocks noChangeShapeType="1"/>
          </p:cNvSpPr>
          <p:nvPr/>
        </p:nvSpPr>
        <p:spPr bwMode="auto">
          <a:xfrm>
            <a:off x="4648200" y="51054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8" name="Line 16"/>
          <p:cNvSpPr>
            <a:spLocks noChangeShapeType="1"/>
          </p:cNvSpPr>
          <p:nvPr/>
        </p:nvSpPr>
        <p:spPr bwMode="auto">
          <a:xfrm>
            <a:off x="4648200" y="57912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9" name="Rectangle 17"/>
          <p:cNvSpPr>
            <a:spLocks noGrp="1" noChangeArrowheads="1"/>
          </p:cNvSpPr>
          <p:nvPr>
            <p:ph type="title"/>
          </p:nvPr>
        </p:nvSpPr>
        <p:spPr>
          <a:xfrm>
            <a:off x="0" y="76200"/>
            <a:ext cx="9144000" cy="1143000"/>
          </a:xfrm>
          <a:noFill/>
          <a:ln/>
        </p:spPr>
        <p:txBody>
          <a:bodyPr/>
          <a:lstStyle/>
          <a:p>
            <a:r>
              <a:rPr lang="en-US" sz="4000" dirty="0">
                <a:solidFill>
                  <a:srgbClr val="FF0000"/>
                </a:solidFill>
              </a:rPr>
              <a:t>Biological Class Hierarchy</a:t>
            </a:r>
            <a:endParaRPr lang="en-US" dirty="0">
              <a:solidFill>
                <a:schemeClr val="tx1"/>
              </a:solidFill>
            </a:endParaRPr>
          </a:p>
        </p:txBody>
      </p:sp>
      <p:sp>
        <p:nvSpPr>
          <p:cNvPr id="765970" name="Oval 18"/>
          <p:cNvSpPr>
            <a:spLocks noChangeArrowheads="1"/>
          </p:cNvSpPr>
          <p:nvPr/>
        </p:nvSpPr>
        <p:spPr bwMode="auto">
          <a:xfrm>
            <a:off x="3962400" y="1028700"/>
            <a:ext cx="1371600" cy="609600"/>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sz="1600" b="0"/>
              <a:t>Living Things</a:t>
            </a:r>
          </a:p>
        </p:txBody>
      </p:sp>
      <p:sp>
        <p:nvSpPr>
          <p:cNvPr id="765971" name="Oval 19"/>
          <p:cNvSpPr>
            <a:spLocks noChangeArrowheads="1"/>
          </p:cNvSpPr>
          <p:nvPr/>
        </p:nvSpPr>
        <p:spPr bwMode="auto">
          <a:xfrm>
            <a:off x="1066800" y="1866900"/>
            <a:ext cx="1371600" cy="609600"/>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sz="1600" b="0"/>
              <a:t>Plants</a:t>
            </a:r>
          </a:p>
        </p:txBody>
      </p:sp>
      <p:sp>
        <p:nvSpPr>
          <p:cNvPr id="765972" name="Oval 20"/>
          <p:cNvSpPr>
            <a:spLocks noChangeArrowheads="1"/>
          </p:cNvSpPr>
          <p:nvPr/>
        </p:nvSpPr>
        <p:spPr bwMode="auto">
          <a:xfrm>
            <a:off x="3962400" y="1866900"/>
            <a:ext cx="1371600" cy="609600"/>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sz="1600" b="0"/>
              <a:t>Animals</a:t>
            </a:r>
          </a:p>
        </p:txBody>
      </p:sp>
      <p:sp>
        <p:nvSpPr>
          <p:cNvPr id="765973" name="Oval 21"/>
          <p:cNvSpPr>
            <a:spLocks noChangeArrowheads="1"/>
          </p:cNvSpPr>
          <p:nvPr/>
        </p:nvSpPr>
        <p:spPr bwMode="auto">
          <a:xfrm>
            <a:off x="6781800" y="1866900"/>
            <a:ext cx="1371600" cy="609600"/>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sz="1600" b="0"/>
              <a:t>Fungi</a:t>
            </a:r>
          </a:p>
        </p:txBody>
      </p:sp>
      <p:sp>
        <p:nvSpPr>
          <p:cNvPr id="765974" name="Oval 22"/>
          <p:cNvSpPr>
            <a:spLocks noChangeArrowheads="1"/>
          </p:cNvSpPr>
          <p:nvPr/>
        </p:nvSpPr>
        <p:spPr bwMode="auto">
          <a:xfrm>
            <a:off x="123825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Annelida</a:t>
            </a:r>
          </a:p>
        </p:txBody>
      </p:sp>
      <p:sp>
        <p:nvSpPr>
          <p:cNvPr id="765975" name="Oval 23"/>
          <p:cNvSpPr>
            <a:spLocks noChangeArrowheads="1"/>
          </p:cNvSpPr>
          <p:nvPr/>
        </p:nvSpPr>
        <p:spPr bwMode="auto">
          <a:xfrm>
            <a:off x="262890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Brachiopoda</a:t>
            </a:r>
          </a:p>
        </p:txBody>
      </p:sp>
      <p:sp>
        <p:nvSpPr>
          <p:cNvPr id="765976" name="Oval 24"/>
          <p:cNvSpPr>
            <a:spLocks noChangeArrowheads="1"/>
          </p:cNvSpPr>
          <p:nvPr/>
        </p:nvSpPr>
        <p:spPr bwMode="auto">
          <a:xfrm>
            <a:off x="4019550" y="2705100"/>
            <a:ext cx="1257300" cy="522288"/>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a:t>Arthropoda</a:t>
            </a:r>
          </a:p>
        </p:txBody>
      </p:sp>
      <p:sp>
        <p:nvSpPr>
          <p:cNvPr id="765977" name="Oval 25"/>
          <p:cNvSpPr>
            <a:spLocks noChangeArrowheads="1"/>
          </p:cNvSpPr>
          <p:nvPr/>
        </p:nvSpPr>
        <p:spPr bwMode="auto">
          <a:xfrm>
            <a:off x="541020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Mollusca</a:t>
            </a:r>
          </a:p>
        </p:txBody>
      </p:sp>
      <p:sp>
        <p:nvSpPr>
          <p:cNvPr id="765978" name="Oval 26"/>
          <p:cNvSpPr>
            <a:spLocks noChangeArrowheads="1"/>
          </p:cNvSpPr>
          <p:nvPr/>
        </p:nvSpPr>
        <p:spPr bwMode="auto">
          <a:xfrm>
            <a:off x="680085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Chordata</a:t>
            </a:r>
          </a:p>
        </p:txBody>
      </p:sp>
      <p:sp>
        <p:nvSpPr>
          <p:cNvPr id="765979" name="Oval 27"/>
          <p:cNvSpPr>
            <a:spLocks noChangeArrowheads="1"/>
          </p:cNvSpPr>
          <p:nvPr/>
        </p:nvSpPr>
        <p:spPr bwMode="auto">
          <a:xfrm>
            <a:off x="2247900" y="3459163"/>
            <a:ext cx="1257300" cy="522287"/>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Crustacea</a:t>
            </a:r>
          </a:p>
        </p:txBody>
      </p:sp>
      <p:sp>
        <p:nvSpPr>
          <p:cNvPr id="765980" name="Oval 28"/>
          <p:cNvSpPr>
            <a:spLocks noChangeArrowheads="1"/>
          </p:cNvSpPr>
          <p:nvPr/>
        </p:nvSpPr>
        <p:spPr bwMode="auto">
          <a:xfrm>
            <a:off x="4019550" y="34591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a:t>Insecta</a:t>
            </a:r>
          </a:p>
        </p:txBody>
      </p:sp>
      <p:sp>
        <p:nvSpPr>
          <p:cNvPr id="765981" name="Oval 29"/>
          <p:cNvSpPr>
            <a:spLocks noChangeArrowheads="1"/>
          </p:cNvSpPr>
          <p:nvPr/>
        </p:nvSpPr>
        <p:spPr bwMode="auto">
          <a:xfrm>
            <a:off x="5791200" y="3459163"/>
            <a:ext cx="1257300" cy="522287"/>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Arachnida</a:t>
            </a:r>
          </a:p>
        </p:txBody>
      </p:sp>
      <p:sp>
        <p:nvSpPr>
          <p:cNvPr id="765982" name="Oval 30"/>
          <p:cNvSpPr>
            <a:spLocks noChangeArrowheads="1"/>
          </p:cNvSpPr>
          <p:nvPr/>
        </p:nvSpPr>
        <p:spPr bwMode="auto">
          <a:xfrm>
            <a:off x="4019550" y="41449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a:t>Hymenoptera</a:t>
            </a:r>
          </a:p>
        </p:txBody>
      </p:sp>
      <p:sp>
        <p:nvSpPr>
          <p:cNvPr id="765983" name="Oval 31"/>
          <p:cNvSpPr>
            <a:spLocks noChangeArrowheads="1"/>
          </p:cNvSpPr>
          <p:nvPr/>
        </p:nvSpPr>
        <p:spPr bwMode="auto">
          <a:xfrm>
            <a:off x="4019550" y="48307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a:t>Formicidae</a:t>
            </a:r>
          </a:p>
        </p:txBody>
      </p:sp>
      <p:sp>
        <p:nvSpPr>
          <p:cNvPr id="765984" name="Oval 32"/>
          <p:cNvSpPr>
            <a:spLocks noChangeArrowheads="1"/>
          </p:cNvSpPr>
          <p:nvPr/>
        </p:nvSpPr>
        <p:spPr bwMode="auto">
          <a:xfrm>
            <a:off x="4019550" y="55165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smtClean="0"/>
              <a:t>Lasius</a:t>
            </a:r>
            <a:endParaRPr lang="en-US" b="0" i="1" dirty="0"/>
          </a:p>
        </p:txBody>
      </p:sp>
      <p:sp>
        <p:nvSpPr>
          <p:cNvPr id="765985" name="Oval 33"/>
          <p:cNvSpPr>
            <a:spLocks noChangeArrowheads="1"/>
          </p:cNvSpPr>
          <p:nvPr/>
        </p:nvSpPr>
        <p:spPr bwMode="auto">
          <a:xfrm>
            <a:off x="4019550" y="618331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smtClean="0"/>
              <a:t>niger</a:t>
            </a:r>
            <a:endParaRPr lang="en-US" b="0" i="1" dirty="0"/>
          </a:p>
        </p:txBody>
      </p:sp>
      <p:sp>
        <p:nvSpPr>
          <p:cNvPr id="765986" name="Rectangle 34"/>
          <p:cNvSpPr>
            <a:spLocks noChangeArrowheads="1"/>
          </p:cNvSpPr>
          <p:nvPr/>
        </p:nvSpPr>
        <p:spPr bwMode="auto">
          <a:xfrm>
            <a:off x="4633913" y="2192338"/>
            <a:ext cx="184150" cy="457200"/>
          </a:xfrm>
          <a:prstGeom prst="rect">
            <a:avLst/>
          </a:prstGeom>
          <a:noFill/>
          <a:ln w="9525">
            <a:noFill/>
            <a:miter lim="800000"/>
            <a:headEnd/>
            <a:tailEnd/>
          </a:ln>
          <a:effectLst/>
        </p:spPr>
        <p:txBody>
          <a:bodyPr wrap="none">
            <a:prstTxWarp prst="textNoShape">
              <a:avLst/>
            </a:prstTxWarp>
            <a:spAutoFit/>
          </a:bodyPr>
          <a:lstStyle/>
          <a:p>
            <a:endParaRPr lang="en-US" sz="2400" b="0"/>
          </a:p>
        </p:txBody>
      </p:sp>
      <p:sp>
        <p:nvSpPr>
          <p:cNvPr id="765987" name="Text Box 35"/>
          <p:cNvSpPr txBox="1">
            <a:spLocks noChangeArrowheads="1"/>
          </p:cNvSpPr>
          <p:nvPr/>
        </p:nvSpPr>
        <p:spPr bwMode="auto">
          <a:xfrm>
            <a:off x="60325" y="1995488"/>
            <a:ext cx="928688" cy="336550"/>
          </a:xfrm>
          <a:prstGeom prst="rect">
            <a:avLst/>
          </a:prstGeom>
          <a:noFill/>
          <a:ln w="9525">
            <a:noFill/>
            <a:miter lim="800000"/>
            <a:headEnd/>
            <a:tailEnd/>
          </a:ln>
          <a:effectLst/>
        </p:spPr>
        <p:txBody>
          <a:bodyPr wrap="none">
            <a:prstTxWarp prst="textNoShape">
              <a:avLst/>
            </a:prstTxWarp>
            <a:spAutoFit/>
          </a:bodyPr>
          <a:lstStyle/>
          <a:p>
            <a:r>
              <a:rPr lang="en-US" sz="1600" b="0" i="1"/>
              <a:t>Kingdom</a:t>
            </a:r>
            <a:endParaRPr lang="en-US" sz="2400" b="0"/>
          </a:p>
        </p:txBody>
      </p:sp>
      <p:sp>
        <p:nvSpPr>
          <p:cNvPr id="765988" name="Text Box 36"/>
          <p:cNvSpPr txBox="1">
            <a:spLocks noChangeArrowheads="1"/>
          </p:cNvSpPr>
          <p:nvPr/>
        </p:nvSpPr>
        <p:spPr bwMode="auto">
          <a:xfrm>
            <a:off x="60325" y="2770188"/>
            <a:ext cx="804863" cy="336550"/>
          </a:xfrm>
          <a:prstGeom prst="rect">
            <a:avLst/>
          </a:prstGeom>
          <a:noFill/>
          <a:ln w="9525">
            <a:noFill/>
            <a:miter lim="800000"/>
            <a:headEnd/>
            <a:tailEnd/>
          </a:ln>
          <a:effectLst/>
        </p:spPr>
        <p:txBody>
          <a:bodyPr wrap="none">
            <a:prstTxWarp prst="textNoShape">
              <a:avLst/>
            </a:prstTxWarp>
            <a:spAutoFit/>
          </a:bodyPr>
          <a:lstStyle/>
          <a:p>
            <a:r>
              <a:rPr lang="en-US" sz="1600" b="0" i="1"/>
              <a:t>Phylum</a:t>
            </a:r>
            <a:endParaRPr lang="en-US" sz="2400" b="0"/>
          </a:p>
        </p:txBody>
      </p:sp>
      <p:sp>
        <p:nvSpPr>
          <p:cNvPr id="765989" name="Text Box 37"/>
          <p:cNvSpPr txBox="1">
            <a:spLocks noChangeArrowheads="1"/>
          </p:cNvSpPr>
          <p:nvPr/>
        </p:nvSpPr>
        <p:spPr bwMode="auto">
          <a:xfrm>
            <a:off x="60325" y="3544888"/>
            <a:ext cx="681038" cy="336550"/>
          </a:xfrm>
          <a:prstGeom prst="rect">
            <a:avLst/>
          </a:prstGeom>
          <a:noFill/>
          <a:ln w="9525">
            <a:noFill/>
            <a:miter lim="800000"/>
            <a:headEnd/>
            <a:tailEnd/>
          </a:ln>
          <a:effectLst/>
        </p:spPr>
        <p:txBody>
          <a:bodyPr wrap="none">
            <a:prstTxWarp prst="textNoShape">
              <a:avLst/>
            </a:prstTxWarp>
            <a:spAutoFit/>
          </a:bodyPr>
          <a:lstStyle/>
          <a:p>
            <a:r>
              <a:rPr lang="en-US" sz="1600" b="0" i="1"/>
              <a:t>Order</a:t>
            </a:r>
            <a:endParaRPr lang="en-US" sz="2400" b="0"/>
          </a:p>
        </p:txBody>
      </p:sp>
      <p:sp>
        <p:nvSpPr>
          <p:cNvPr id="765990" name="Text Box 38"/>
          <p:cNvSpPr txBox="1">
            <a:spLocks noChangeArrowheads="1"/>
          </p:cNvSpPr>
          <p:nvPr/>
        </p:nvSpPr>
        <p:spPr bwMode="auto">
          <a:xfrm>
            <a:off x="60325" y="4224338"/>
            <a:ext cx="636588" cy="336550"/>
          </a:xfrm>
          <a:prstGeom prst="rect">
            <a:avLst/>
          </a:prstGeom>
          <a:noFill/>
          <a:ln w="9525">
            <a:noFill/>
            <a:miter lim="800000"/>
            <a:headEnd/>
            <a:tailEnd/>
          </a:ln>
          <a:effectLst/>
        </p:spPr>
        <p:txBody>
          <a:bodyPr wrap="none">
            <a:prstTxWarp prst="textNoShape">
              <a:avLst/>
            </a:prstTxWarp>
            <a:spAutoFit/>
          </a:bodyPr>
          <a:lstStyle/>
          <a:p>
            <a:r>
              <a:rPr lang="en-US" sz="1600" b="0" i="1"/>
              <a:t>Class</a:t>
            </a:r>
            <a:endParaRPr lang="en-US" sz="2400" b="0"/>
          </a:p>
        </p:txBody>
      </p:sp>
      <p:sp>
        <p:nvSpPr>
          <p:cNvPr id="765991" name="Text Box 39"/>
          <p:cNvSpPr txBox="1">
            <a:spLocks noChangeArrowheads="1"/>
          </p:cNvSpPr>
          <p:nvPr/>
        </p:nvSpPr>
        <p:spPr bwMode="auto">
          <a:xfrm>
            <a:off x="60325" y="4903788"/>
            <a:ext cx="760413" cy="336550"/>
          </a:xfrm>
          <a:prstGeom prst="rect">
            <a:avLst/>
          </a:prstGeom>
          <a:noFill/>
          <a:ln w="9525">
            <a:noFill/>
            <a:miter lim="800000"/>
            <a:headEnd/>
            <a:tailEnd/>
          </a:ln>
          <a:effectLst/>
        </p:spPr>
        <p:txBody>
          <a:bodyPr wrap="none">
            <a:prstTxWarp prst="textNoShape">
              <a:avLst/>
            </a:prstTxWarp>
            <a:spAutoFit/>
          </a:bodyPr>
          <a:lstStyle/>
          <a:p>
            <a:r>
              <a:rPr lang="en-US" sz="1600" b="0" i="1"/>
              <a:t>Family</a:t>
            </a:r>
            <a:endParaRPr lang="en-US" sz="2400" b="0"/>
          </a:p>
        </p:txBody>
      </p:sp>
      <p:sp>
        <p:nvSpPr>
          <p:cNvPr id="765992" name="Text Box 40"/>
          <p:cNvSpPr txBox="1">
            <a:spLocks noChangeArrowheads="1"/>
          </p:cNvSpPr>
          <p:nvPr/>
        </p:nvSpPr>
        <p:spPr bwMode="auto">
          <a:xfrm>
            <a:off x="60325" y="5595938"/>
            <a:ext cx="703263" cy="336550"/>
          </a:xfrm>
          <a:prstGeom prst="rect">
            <a:avLst/>
          </a:prstGeom>
          <a:noFill/>
          <a:ln w="9525">
            <a:noFill/>
            <a:miter lim="800000"/>
            <a:headEnd/>
            <a:tailEnd/>
          </a:ln>
          <a:effectLst/>
        </p:spPr>
        <p:txBody>
          <a:bodyPr wrap="none">
            <a:prstTxWarp prst="textNoShape">
              <a:avLst/>
            </a:prstTxWarp>
            <a:spAutoFit/>
          </a:bodyPr>
          <a:lstStyle/>
          <a:p>
            <a:r>
              <a:rPr lang="en-US" sz="1600" b="0" i="1"/>
              <a:t>Genus</a:t>
            </a:r>
            <a:endParaRPr lang="en-US" sz="2400" b="0"/>
          </a:p>
        </p:txBody>
      </p:sp>
      <p:sp>
        <p:nvSpPr>
          <p:cNvPr id="765993" name="Text Box 41"/>
          <p:cNvSpPr txBox="1">
            <a:spLocks noChangeArrowheads="1"/>
          </p:cNvSpPr>
          <p:nvPr/>
        </p:nvSpPr>
        <p:spPr bwMode="auto">
          <a:xfrm>
            <a:off x="60325" y="6256338"/>
            <a:ext cx="793750" cy="336550"/>
          </a:xfrm>
          <a:prstGeom prst="rect">
            <a:avLst/>
          </a:prstGeom>
          <a:noFill/>
          <a:ln w="9525">
            <a:noFill/>
            <a:miter lim="800000"/>
            <a:headEnd/>
            <a:tailEnd/>
          </a:ln>
          <a:effectLst/>
        </p:spPr>
        <p:txBody>
          <a:bodyPr wrap="none">
            <a:prstTxWarp prst="textNoShape">
              <a:avLst/>
            </a:prstTxWarp>
            <a:spAutoFit/>
          </a:bodyPr>
          <a:lstStyle/>
          <a:p>
            <a:r>
              <a:rPr lang="en-US" sz="1600" b="0" i="1"/>
              <a:t>Species</a:t>
            </a:r>
            <a:endParaRPr lang="en-US" sz="2400" b="0"/>
          </a:p>
        </p:txBody>
      </p:sp>
      <p:sp>
        <p:nvSpPr>
          <p:cNvPr id="765994" name="Text Box 42"/>
          <p:cNvSpPr txBox="1">
            <a:spLocks noChangeArrowheads="1"/>
          </p:cNvSpPr>
          <p:nvPr/>
        </p:nvSpPr>
        <p:spPr bwMode="auto">
          <a:xfrm>
            <a:off x="1295400" y="4889500"/>
            <a:ext cx="2667000" cy="53963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600" b="0" dirty="0"/>
              <a:t>Classification of the</a:t>
            </a:r>
            <a:r>
              <a:rPr lang="en-US" sz="1600" b="0" dirty="0" smtClean="0"/>
              <a:t> common black ant </a:t>
            </a:r>
            <a:r>
              <a:rPr lang="en-US" sz="1600" b="0" i="1" dirty="0" err="1" smtClean="0"/>
              <a:t>Lasius</a:t>
            </a:r>
            <a:r>
              <a:rPr lang="en-US" sz="1600" b="0" i="1" dirty="0" smtClean="0"/>
              <a:t> </a:t>
            </a:r>
            <a:r>
              <a:rPr lang="en-US" sz="1600" b="0" i="1" dirty="0" err="1" smtClean="0"/>
              <a:t>niger</a:t>
            </a:r>
            <a:endParaRPr lang="en-US" sz="1600" b="0" dirty="0"/>
          </a:p>
        </p:txBody>
      </p:sp>
      <p:sp>
        <p:nvSpPr>
          <p:cNvPr id="765995" name="Text Box 43"/>
          <p:cNvSpPr txBox="1">
            <a:spLocks noChangeArrowheads="1"/>
          </p:cNvSpPr>
          <p:nvPr/>
        </p:nvSpPr>
        <p:spPr bwMode="auto">
          <a:xfrm>
            <a:off x="5715000" y="4876800"/>
            <a:ext cx="2819400" cy="974725"/>
          </a:xfrm>
          <a:prstGeom prst="rect">
            <a:avLst/>
          </a:prstGeom>
          <a:noFill/>
          <a:ln w="9525">
            <a:noFill/>
            <a:miter lim="800000"/>
            <a:headEnd/>
            <a:tailEnd/>
          </a:ln>
          <a:effectLst/>
        </p:spPr>
        <p:txBody>
          <a:bodyPr>
            <a:prstTxWarp prst="textNoShape">
              <a:avLst/>
            </a:prstTxWarp>
            <a:spAutoFit/>
          </a:bodyPr>
          <a:lstStyle/>
          <a:p>
            <a:pPr algn="just">
              <a:lnSpc>
                <a:spcPct val="90000"/>
              </a:lnSpc>
            </a:pPr>
            <a:r>
              <a:rPr lang="en-US" sz="1600" b="0" dirty="0"/>
              <a:t>Every</a:t>
            </a:r>
            <a:r>
              <a:rPr lang="en-US" sz="1600" b="0" dirty="0" smtClean="0"/>
              <a:t> black </a:t>
            </a:r>
            <a:r>
              <a:rPr lang="en-US" sz="1600" b="0" dirty="0"/>
              <a:t>ant is also an animal, an arthropod, and an insect, as well as the other </a:t>
            </a:r>
            <a:r>
              <a:rPr lang="en-US" sz="1600" b="0" dirty="0" err="1"/>
              <a:t>superclasses</a:t>
            </a:r>
            <a:r>
              <a:rPr lang="en-US" sz="1600" b="0" dirty="0"/>
              <a:t> in the chain.</a:t>
            </a:r>
          </a:p>
        </p:txBody>
      </p:sp>
      <p:pic>
        <p:nvPicPr>
          <p:cNvPr id="49" name="Picture 48" descr="LasiusNigerTrans.png"/>
          <p:cNvPicPr>
            <a:picLocks noChangeAspect="1"/>
          </p:cNvPicPr>
          <p:nvPr/>
        </p:nvPicPr>
        <p:blipFill>
          <a:blip r:embed="rId3"/>
          <a:stretch>
            <a:fillRect/>
          </a:stretch>
        </p:blipFill>
        <p:spPr>
          <a:xfrm>
            <a:off x="1740505" y="5422295"/>
            <a:ext cx="1371600" cy="879157"/>
          </a:xfrm>
          <a:prstGeom prst="rect">
            <a:avLst/>
          </a:prstGeom>
        </p:spPr>
      </p:pic>
      <p:grpSp>
        <p:nvGrpSpPr>
          <p:cNvPr id="54" name="Group 53"/>
          <p:cNvGrpSpPr/>
          <p:nvPr/>
        </p:nvGrpSpPr>
        <p:grpSpPr>
          <a:xfrm>
            <a:off x="5638800" y="4876798"/>
            <a:ext cx="2971800" cy="1608667"/>
            <a:chOff x="5638800" y="4876798"/>
            <a:chExt cx="2971800" cy="1608667"/>
          </a:xfrm>
        </p:grpSpPr>
        <p:grpSp>
          <p:nvGrpSpPr>
            <p:cNvPr id="2" name="Group 45"/>
            <p:cNvGrpSpPr>
              <a:grpSpLocks/>
            </p:cNvGrpSpPr>
            <p:nvPr/>
          </p:nvGrpSpPr>
          <p:grpSpPr bwMode="auto">
            <a:xfrm>
              <a:off x="5638800" y="4876798"/>
              <a:ext cx="2971800" cy="1143000"/>
              <a:chOff x="3552" y="3072"/>
              <a:chExt cx="1872" cy="720"/>
            </a:xfrm>
          </p:grpSpPr>
          <p:sp>
            <p:nvSpPr>
              <p:cNvPr id="765998" name="Rectangle 46"/>
              <p:cNvSpPr>
                <a:spLocks noChangeArrowheads="1"/>
              </p:cNvSpPr>
              <p:nvPr/>
            </p:nvSpPr>
            <p:spPr bwMode="auto">
              <a:xfrm>
                <a:off x="3552" y="3072"/>
                <a:ext cx="1872" cy="72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65999" name="Text Box 47"/>
              <p:cNvSpPr txBox="1">
                <a:spLocks noChangeArrowheads="1"/>
              </p:cNvSpPr>
              <p:nvPr/>
            </p:nvSpPr>
            <p:spPr bwMode="auto">
              <a:xfrm>
                <a:off x="3600" y="3077"/>
                <a:ext cx="1728" cy="614"/>
              </a:xfrm>
              <a:prstGeom prst="rect">
                <a:avLst/>
              </a:prstGeom>
              <a:noFill/>
              <a:ln w="9525">
                <a:noFill/>
                <a:miter lim="800000"/>
                <a:headEnd/>
                <a:tailEnd/>
              </a:ln>
              <a:effectLst/>
            </p:spPr>
            <p:txBody>
              <a:bodyPr>
                <a:prstTxWarp prst="textNoShape">
                  <a:avLst/>
                </a:prstTxWarp>
                <a:spAutoFit/>
              </a:bodyPr>
              <a:lstStyle/>
              <a:p>
                <a:pPr algn="just">
                  <a:lnSpc>
                    <a:spcPct val="90000"/>
                  </a:lnSpc>
                </a:pPr>
                <a:r>
                  <a:rPr lang="en-US" sz="1600" b="0" dirty="0"/>
                  <a:t>Note that there can be many individual</a:t>
                </a:r>
                <a:r>
                  <a:rPr lang="en-US" sz="1600" b="0" dirty="0" smtClean="0"/>
                  <a:t> black ants</a:t>
                </a:r>
                <a:r>
                  <a:rPr lang="en-US" sz="1600" b="0" dirty="0"/>
                  <a:t>, each of which is an </a:t>
                </a:r>
                <a:r>
                  <a:rPr lang="en-US" sz="1600" i="1" dirty="0"/>
                  <a:t>instance</a:t>
                </a:r>
                <a:r>
                  <a:rPr lang="en-US" sz="1600" b="0" i="1" dirty="0"/>
                  <a:t> </a:t>
                </a:r>
                <a:r>
                  <a:rPr lang="en-US" sz="1600" b="0" dirty="0"/>
                  <a:t>of the same basic class.</a:t>
                </a:r>
              </a:p>
            </p:txBody>
          </p:sp>
        </p:grpSp>
        <p:pic>
          <p:nvPicPr>
            <p:cNvPr id="50" name="Picture 49" descr="LasiusNigerTrans.png"/>
            <p:cNvPicPr>
              <a:picLocks noChangeAspect="1"/>
            </p:cNvPicPr>
            <p:nvPr/>
          </p:nvPicPr>
          <p:blipFill>
            <a:blip r:embed="rId3"/>
            <a:stretch>
              <a:fillRect/>
            </a:stretch>
          </p:blipFill>
          <p:spPr>
            <a:xfrm>
              <a:off x="5791201" y="6035250"/>
              <a:ext cx="583565" cy="374015"/>
            </a:xfrm>
            <a:prstGeom prst="rect">
              <a:avLst/>
            </a:prstGeom>
          </p:spPr>
        </p:pic>
        <p:pic>
          <p:nvPicPr>
            <p:cNvPr id="51" name="Picture 50" descr="LasiusNigerTrans.png"/>
            <p:cNvPicPr>
              <a:picLocks noChangeAspect="1"/>
            </p:cNvPicPr>
            <p:nvPr/>
          </p:nvPicPr>
          <p:blipFill>
            <a:blip r:embed="rId3"/>
            <a:stretch>
              <a:fillRect/>
            </a:stretch>
          </p:blipFill>
          <p:spPr>
            <a:xfrm>
              <a:off x="6426835" y="5875865"/>
              <a:ext cx="583565" cy="374015"/>
            </a:xfrm>
            <a:prstGeom prst="rect">
              <a:avLst/>
            </a:prstGeom>
          </p:spPr>
        </p:pic>
        <p:pic>
          <p:nvPicPr>
            <p:cNvPr id="52" name="Picture 51" descr="LasiusNigerTrans.png"/>
            <p:cNvPicPr>
              <a:picLocks noChangeAspect="1"/>
            </p:cNvPicPr>
            <p:nvPr/>
          </p:nvPicPr>
          <p:blipFill>
            <a:blip r:embed="rId3"/>
            <a:stretch>
              <a:fillRect/>
            </a:stretch>
          </p:blipFill>
          <p:spPr>
            <a:xfrm>
              <a:off x="7062469" y="6111450"/>
              <a:ext cx="583565" cy="374015"/>
            </a:xfrm>
            <a:prstGeom prst="rect">
              <a:avLst/>
            </a:prstGeom>
          </p:spPr>
        </p:pic>
        <p:pic>
          <p:nvPicPr>
            <p:cNvPr id="53" name="Picture 52" descr="LasiusNigerTrans.png"/>
            <p:cNvPicPr>
              <a:picLocks noChangeAspect="1"/>
            </p:cNvPicPr>
            <p:nvPr/>
          </p:nvPicPr>
          <p:blipFill>
            <a:blip r:embed="rId3"/>
            <a:stretch>
              <a:fillRect/>
            </a:stretch>
          </p:blipFill>
          <p:spPr>
            <a:xfrm>
              <a:off x="7698103" y="5952065"/>
              <a:ext cx="583565" cy="374015"/>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659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95" grpId="0" build="p" autoUpdateAnimBg="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Stream Hierarchy</a:t>
            </a:r>
            <a:endParaRPr lang="en-US" sz="4000" dirty="0">
              <a:solidFill>
                <a:srgbClr val="FF0000"/>
              </a:solidFill>
            </a:endParaRPr>
          </a:p>
        </p:txBody>
      </p:sp>
      <p:cxnSp>
        <p:nvCxnSpPr>
          <p:cNvPr id="36" name="Straight Connector 35"/>
          <p:cNvCxnSpPr/>
          <p:nvPr/>
        </p:nvCxnSpPr>
        <p:spPr bwMode="auto">
          <a:xfrm flipV="1">
            <a:off x="2493553" y="2362202"/>
            <a:ext cx="2078448" cy="120296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9" name="Straight Connector 38"/>
          <p:cNvCxnSpPr/>
          <p:nvPr/>
        </p:nvCxnSpPr>
        <p:spPr bwMode="auto">
          <a:xfrm flipH="1" flipV="1">
            <a:off x="4572000" y="2362202"/>
            <a:ext cx="2078448" cy="120296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1" name="Straight Connector 40"/>
          <p:cNvCxnSpPr/>
          <p:nvPr/>
        </p:nvCxnSpPr>
        <p:spPr bwMode="auto">
          <a:xfrm rot="5400000">
            <a:off x="1504344"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7" name="Straight Connector 46"/>
          <p:cNvCxnSpPr/>
          <p:nvPr/>
        </p:nvCxnSpPr>
        <p:spPr bwMode="auto">
          <a:xfrm rot="16200000" flipH="1">
            <a:off x="2442045"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8" name="Straight Connector 47"/>
          <p:cNvCxnSpPr/>
          <p:nvPr/>
        </p:nvCxnSpPr>
        <p:spPr bwMode="auto">
          <a:xfrm rot="5400000">
            <a:off x="5665752"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9" name="Straight Connector 48"/>
          <p:cNvCxnSpPr/>
          <p:nvPr/>
        </p:nvCxnSpPr>
        <p:spPr bwMode="auto">
          <a:xfrm rot="16200000" flipH="1">
            <a:off x="6603453"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2" name="Group 9"/>
          <p:cNvGrpSpPr/>
          <p:nvPr/>
        </p:nvGrpSpPr>
        <p:grpSpPr>
          <a:xfrm>
            <a:off x="3733800" y="2015602"/>
            <a:ext cx="1661131" cy="699053"/>
            <a:chOff x="3733800" y="2015602"/>
            <a:chExt cx="1661131" cy="699053"/>
          </a:xfrm>
        </p:grpSpPr>
        <p:sp>
          <p:nvSpPr>
            <p:cNvPr id="8" name="Oval 7"/>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9" name="TextBox 8"/>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ios</a:t>
              </a:r>
              <a:endParaRPr lang="en-US" sz="1500" dirty="0">
                <a:latin typeface="Courier New"/>
                <a:cs typeface="Courier New"/>
              </a:endParaRPr>
            </a:p>
          </p:txBody>
        </p:sp>
      </p:grpSp>
      <p:grpSp>
        <p:nvGrpSpPr>
          <p:cNvPr id="3" name="Group 10"/>
          <p:cNvGrpSpPr/>
          <p:nvPr/>
        </p:nvGrpSpPr>
        <p:grpSpPr>
          <a:xfrm>
            <a:off x="1653096" y="3212051"/>
            <a:ext cx="1661131" cy="699053"/>
            <a:chOff x="3733800" y="2015602"/>
            <a:chExt cx="1661131" cy="699053"/>
          </a:xfrm>
        </p:grpSpPr>
        <p:sp>
          <p:nvSpPr>
            <p:cNvPr id="12" name="Oval 11"/>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3" name="TextBox 12"/>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istream</a:t>
              </a:r>
              <a:endParaRPr lang="en-US" sz="1500" dirty="0">
                <a:latin typeface="Courier New"/>
                <a:cs typeface="Courier New"/>
              </a:endParaRPr>
            </a:p>
          </p:txBody>
        </p:sp>
      </p:grpSp>
      <p:grpSp>
        <p:nvGrpSpPr>
          <p:cNvPr id="4" name="Group 13"/>
          <p:cNvGrpSpPr/>
          <p:nvPr/>
        </p:nvGrpSpPr>
        <p:grpSpPr>
          <a:xfrm>
            <a:off x="5802852" y="3212051"/>
            <a:ext cx="1661131" cy="699053"/>
            <a:chOff x="3733800" y="2015602"/>
            <a:chExt cx="1661131" cy="699053"/>
          </a:xfrm>
        </p:grpSpPr>
        <p:sp>
          <p:nvSpPr>
            <p:cNvPr id="15" name="Oval 14"/>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6" name="TextBox 15"/>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ostream</a:t>
              </a:r>
              <a:endParaRPr lang="en-US" sz="1500" dirty="0">
                <a:latin typeface="Courier New"/>
                <a:cs typeface="Courier New"/>
              </a:endParaRPr>
            </a:p>
          </p:txBody>
        </p:sp>
      </p:grpSp>
      <p:grpSp>
        <p:nvGrpSpPr>
          <p:cNvPr id="5" name="Group 16"/>
          <p:cNvGrpSpPr/>
          <p:nvPr/>
        </p:nvGrpSpPr>
        <p:grpSpPr>
          <a:xfrm>
            <a:off x="744060" y="4278851"/>
            <a:ext cx="1661131" cy="699053"/>
            <a:chOff x="3733800" y="2015602"/>
            <a:chExt cx="1661131" cy="699053"/>
          </a:xfrm>
        </p:grpSpPr>
        <p:sp>
          <p:nvSpPr>
            <p:cNvPr id="18" name="Oval 17"/>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9" name="TextBox 18"/>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ifstream</a:t>
              </a:r>
              <a:endParaRPr lang="en-US" sz="1500" dirty="0">
                <a:latin typeface="Courier New"/>
                <a:cs typeface="Courier New"/>
              </a:endParaRPr>
            </a:p>
          </p:txBody>
        </p:sp>
      </p:grpSp>
      <p:grpSp>
        <p:nvGrpSpPr>
          <p:cNvPr id="6" name="Group 22"/>
          <p:cNvGrpSpPr/>
          <p:nvPr/>
        </p:nvGrpSpPr>
        <p:grpSpPr>
          <a:xfrm>
            <a:off x="2514600" y="4278851"/>
            <a:ext cx="1752600" cy="699053"/>
            <a:chOff x="3672948" y="2015602"/>
            <a:chExt cx="1752600" cy="699053"/>
          </a:xfrm>
        </p:grpSpPr>
        <p:sp>
          <p:nvSpPr>
            <p:cNvPr id="24" name="Oval 23"/>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25" name="TextBox 24"/>
            <p:cNvSpPr txBox="1"/>
            <p:nvPr/>
          </p:nvSpPr>
          <p:spPr>
            <a:xfrm>
              <a:off x="3672948" y="2191855"/>
              <a:ext cx="17526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istringstream</a:t>
              </a:r>
              <a:endParaRPr lang="en-US" sz="1500" dirty="0">
                <a:latin typeface="Courier New"/>
                <a:cs typeface="Courier New"/>
              </a:endParaRPr>
            </a:p>
          </p:txBody>
        </p:sp>
      </p:grpSp>
      <p:grpSp>
        <p:nvGrpSpPr>
          <p:cNvPr id="7" name="Group 28"/>
          <p:cNvGrpSpPr/>
          <p:nvPr/>
        </p:nvGrpSpPr>
        <p:grpSpPr>
          <a:xfrm>
            <a:off x="4900104" y="4278851"/>
            <a:ext cx="1661131" cy="699053"/>
            <a:chOff x="3733800" y="2015602"/>
            <a:chExt cx="1661131" cy="699053"/>
          </a:xfrm>
        </p:grpSpPr>
        <p:sp>
          <p:nvSpPr>
            <p:cNvPr id="30" name="Oval 29"/>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31" name="TextBox 30"/>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ofstream</a:t>
              </a:r>
              <a:endParaRPr lang="en-US" sz="1500" dirty="0">
                <a:latin typeface="Courier New"/>
                <a:cs typeface="Courier New"/>
              </a:endParaRPr>
            </a:p>
          </p:txBody>
        </p:sp>
      </p:grpSp>
      <p:grpSp>
        <p:nvGrpSpPr>
          <p:cNvPr id="10" name="Group 31"/>
          <p:cNvGrpSpPr/>
          <p:nvPr/>
        </p:nvGrpSpPr>
        <p:grpSpPr>
          <a:xfrm>
            <a:off x="6670644" y="4278851"/>
            <a:ext cx="1752600" cy="699053"/>
            <a:chOff x="3672948" y="2015602"/>
            <a:chExt cx="1752600" cy="699053"/>
          </a:xfrm>
        </p:grpSpPr>
        <p:sp>
          <p:nvSpPr>
            <p:cNvPr id="33" name="Oval 32"/>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34" name="TextBox 33"/>
            <p:cNvSpPr txBox="1"/>
            <p:nvPr/>
          </p:nvSpPr>
          <p:spPr>
            <a:xfrm>
              <a:off x="3672948" y="2191855"/>
              <a:ext cx="17526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ostringstream</a:t>
              </a:r>
              <a:endParaRPr lang="en-US" sz="1500" dirty="0">
                <a:latin typeface="Courier New"/>
                <a:cs typeface="Courier New"/>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UML Diagram for the Stream Hierarchy</a:t>
            </a:r>
            <a:endParaRPr lang="en-US" sz="4000" dirty="0">
              <a:solidFill>
                <a:srgbClr val="FF0000"/>
              </a:solidFill>
            </a:endParaRPr>
          </a:p>
        </p:txBody>
      </p:sp>
      <p:grpSp>
        <p:nvGrpSpPr>
          <p:cNvPr id="2" name="Group 43"/>
          <p:cNvGrpSpPr/>
          <p:nvPr/>
        </p:nvGrpSpPr>
        <p:grpSpPr>
          <a:xfrm>
            <a:off x="3668778" y="1319242"/>
            <a:ext cx="1833922" cy="1080508"/>
            <a:chOff x="3728678" y="1331224"/>
            <a:chExt cx="1833922" cy="1080508"/>
          </a:xfrm>
        </p:grpSpPr>
        <p:sp>
          <p:nvSpPr>
            <p:cNvPr id="35" name="Rectangle 3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38" name="Straight Connector 3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9" name="TextBox 8"/>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ios</a:t>
              </a:r>
              <a:endParaRPr lang="en-US" sz="1500" dirty="0">
                <a:latin typeface="Courier New"/>
                <a:cs typeface="Courier New"/>
              </a:endParaRPr>
            </a:p>
          </p:txBody>
        </p:sp>
        <p:sp>
          <p:nvSpPr>
            <p:cNvPr id="43" name="TextBox 42"/>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smtClean="0">
                  <a:latin typeface="Courier New"/>
                  <a:cs typeface="Courier New"/>
                </a:rPr>
                <a:t>clear()</a:t>
              </a:r>
            </a:p>
            <a:p>
              <a:pPr>
                <a:lnSpc>
                  <a:spcPct val="90000"/>
                </a:lnSpc>
              </a:pPr>
              <a:r>
                <a:rPr lang="en-US" sz="1500" dirty="0" smtClean="0">
                  <a:latin typeface="Courier New"/>
                  <a:cs typeface="Courier New"/>
                </a:rPr>
                <a:t>fail()</a:t>
              </a:r>
            </a:p>
            <a:p>
              <a:pPr>
                <a:lnSpc>
                  <a:spcPct val="90000"/>
                </a:lnSpc>
              </a:pPr>
              <a:r>
                <a:rPr lang="en-US" sz="1500" dirty="0" err="1" smtClean="0">
                  <a:latin typeface="Courier New"/>
                  <a:cs typeface="Courier New"/>
                </a:rPr>
                <a:t>eof</a:t>
              </a:r>
              <a:r>
                <a:rPr lang="en-US" sz="1500" dirty="0" smtClean="0">
                  <a:latin typeface="Courier New"/>
                  <a:cs typeface="Courier New"/>
                </a:rPr>
                <a:t>()</a:t>
              </a:r>
              <a:endParaRPr lang="en-US" sz="1500" dirty="0">
                <a:latin typeface="Courier New"/>
                <a:cs typeface="Courier New"/>
              </a:endParaRPr>
            </a:p>
          </p:txBody>
        </p:sp>
      </p:grpSp>
      <p:grpSp>
        <p:nvGrpSpPr>
          <p:cNvPr id="3" name="Group 53"/>
          <p:cNvGrpSpPr/>
          <p:nvPr/>
        </p:nvGrpSpPr>
        <p:grpSpPr>
          <a:xfrm>
            <a:off x="5907246" y="3429000"/>
            <a:ext cx="1833922" cy="1080508"/>
            <a:chOff x="3728678" y="1331224"/>
            <a:chExt cx="1833922" cy="1080508"/>
          </a:xfrm>
        </p:grpSpPr>
        <p:sp>
          <p:nvSpPr>
            <p:cNvPr id="55" name="Rectangle 5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6" name="Straight Connector 5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7" name="Straight Connector 5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8" name="TextBox 57"/>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ostream</a:t>
              </a:r>
              <a:endParaRPr lang="en-US" sz="1500" dirty="0">
                <a:latin typeface="Courier New"/>
                <a:cs typeface="Courier New"/>
              </a:endParaRPr>
            </a:p>
          </p:txBody>
        </p:sp>
        <p:sp>
          <p:nvSpPr>
            <p:cNvPr id="59" name="TextBox 58"/>
            <p:cNvSpPr txBox="1"/>
            <p:nvPr/>
          </p:nvSpPr>
          <p:spPr>
            <a:xfrm>
              <a:off x="3733800" y="1658389"/>
              <a:ext cx="1828800" cy="511679"/>
            </a:xfrm>
            <a:prstGeom prst="rect">
              <a:avLst/>
            </a:prstGeom>
            <a:noFill/>
          </p:spPr>
          <p:txBody>
            <a:bodyPr wrap="square" rtlCol="0">
              <a:spAutoFit/>
            </a:bodyPr>
            <a:lstStyle/>
            <a:p>
              <a:pPr>
                <a:lnSpc>
                  <a:spcPct val="90000"/>
                </a:lnSpc>
              </a:pPr>
              <a:r>
                <a:rPr lang="en-US" sz="1500" dirty="0" smtClean="0">
                  <a:latin typeface="Courier New"/>
                  <a:cs typeface="Courier New"/>
                </a:rPr>
                <a:t>put()</a:t>
              </a:r>
            </a:p>
            <a:p>
              <a:pPr>
                <a:lnSpc>
                  <a:spcPct val="90000"/>
                </a:lnSpc>
              </a:pPr>
              <a:r>
                <a:rPr lang="en-US" sz="1500" dirty="0" smtClean="0">
                  <a:latin typeface="Courier New"/>
                  <a:cs typeface="Courier New"/>
                </a:rPr>
                <a:t>&lt;&lt;</a:t>
              </a:r>
              <a:endParaRPr lang="en-US" sz="1500" dirty="0">
                <a:latin typeface="Courier New"/>
                <a:cs typeface="Courier New"/>
              </a:endParaRPr>
            </a:p>
          </p:txBody>
        </p:sp>
      </p:grpSp>
      <p:grpSp>
        <p:nvGrpSpPr>
          <p:cNvPr id="4" name="Group 65"/>
          <p:cNvGrpSpPr/>
          <p:nvPr/>
        </p:nvGrpSpPr>
        <p:grpSpPr>
          <a:xfrm>
            <a:off x="2435060" y="5257800"/>
            <a:ext cx="1981200" cy="1080508"/>
            <a:chOff x="3664458" y="1331224"/>
            <a:chExt cx="1981200" cy="1080508"/>
          </a:xfrm>
        </p:grpSpPr>
        <p:sp>
          <p:nvSpPr>
            <p:cNvPr id="67" name="Rectangle 66"/>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8" name="Straight Connector 6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9" name="Straight Connector 68"/>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0" name="TextBox 69"/>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istringstream</a:t>
              </a:r>
              <a:endParaRPr lang="en-US" sz="1500" dirty="0">
                <a:latin typeface="Courier New"/>
                <a:cs typeface="Courier New"/>
              </a:endParaRPr>
            </a:p>
          </p:txBody>
        </p:sp>
        <p:sp>
          <p:nvSpPr>
            <p:cNvPr id="71" name="TextBox 70"/>
            <p:cNvSpPr txBox="1"/>
            <p:nvPr/>
          </p:nvSpPr>
          <p:spPr>
            <a:xfrm>
              <a:off x="3664458" y="1658389"/>
              <a:ext cx="19812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istringstream(</a:t>
              </a:r>
              <a:r>
                <a:rPr lang="en-US" sz="1500" b="0" i="1" dirty="0" err="1" smtClean="0">
                  <a:latin typeface="Times New Roman"/>
                  <a:cs typeface="Times New Roman"/>
                </a:rPr>
                <a:t>s</a:t>
              </a:r>
              <a:r>
                <a:rPr lang="en-US" sz="1500" dirty="0" smtClean="0">
                  <a:latin typeface="Courier New"/>
                  <a:cs typeface="Courier New"/>
                </a:rPr>
                <a:t>)</a:t>
              </a:r>
            </a:p>
          </p:txBody>
        </p:sp>
      </p:grpSp>
      <p:grpSp>
        <p:nvGrpSpPr>
          <p:cNvPr id="5" name="Group 73"/>
          <p:cNvGrpSpPr/>
          <p:nvPr/>
        </p:nvGrpSpPr>
        <p:grpSpPr>
          <a:xfrm>
            <a:off x="4840860" y="5257800"/>
            <a:ext cx="1833922" cy="1080508"/>
            <a:chOff x="3728678" y="1331224"/>
            <a:chExt cx="1833922" cy="1080508"/>
          </a:xfrm>
        </p:grpSpPr>
        <p:sp>
          <p:nvSpPr>
            <p:cNvPr id="75" name="Rectangle 7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76" name="Straight Connector 7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77" name="Straight Connector 7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8" name="TextBox 77"/>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ofstream</a:t>
              </a:r>
              <a:endParaRPr lang="en-US" sz="1500" dirty="0">
                <a:latin typeface="Courier New"/>
                <a:cs typeface="Courier New"/>
              </a:endParaRPr>
            </a:p>
          </p:txBody>
        </p:sp>
        <p:sp>
          <p:nvSpPr>
            <p:cNvPr id="79" name="TextBox 78"/>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err="1" smtClean="0">
                  <a:latin typeface="Courier New"/>
                  <a:cs typeface="Courier New"/>
                </a:rPr>
                <a:t>open(</a:t>
              </a:r>
              <a:r>
                <a:rPr lang="en-US" sz="1500" b="0" i="1" dirty="0" err="1" smtClean="0">
                  <a:latin typeface="Times New Roman"/>
                  <a:cs typeface="Times New Roman"/>
                </a:rPr>
                <a:t>cstr</a:t>
              </a:r>
              <a:r>
                <a:rPr lang="en-US" sz="1500" dirty="0" smtClean="0">
                  <a:latin typeface="Courier New"/>
                  <a:cs typeface="Courier New"/>
                </a:rPr>
                <a:t>)</a:t>
              </a:r>
            </a:p>
            <a:p>
              <a:pPr>
                <a:lnSpc>
                  <a:spcPct val="90000"/>
                </a:lnSpc>
              </a:pPr>
              <a:r>
                <a:rPr lang="en-US" sz="1500" dirty="0" smtClean="0">
                  <a:latin typeface="Courier New"/>
                  <a:cs typeface="Courier New"/>
                </a:rPr>
                <a:t>close()</a:t>
              </a:r>
            </a:p>
            <a:p>
              <a:pPr>
                <a:lnSpc>
                  <a:spcPct val="90000"/>
                </a:lnSpc>
              </a:pPr>
              <a:endParaRPr lang="en-US" sz="1500" dirty="0">
                <a:latin typeface="Courier New"/>
                <a:cs typeface="Courier New"/>
              </a:endParaRPr>
            </a:p>
          </p:txBody>
        </p:sp>
      </p:grpSp>
      <p:grpSp>
        <p:nvGrpSpPr>
          <p:cNvPr id="6" name="Group 79"/>
          <p:cNvGrpSpPr/>
          <p:nvPr/>
        </p:nvGrpSpPr>
        <p:grpSpPr>
          <a:xfrm>
            <a:off x="6990760" y="5257800"/>
            <a:ext cx="1833922" cy="1080508"/>
            <a:chOff x="3728678" y="1331224"/>
            <a:chExt cx="1833922" cy="1080508"/>
          </a:xfrm>
        </p:grpSpPr>
        <p:sp>
          <p:nvSpPr>
            <p:cNvPr id="81" name="Rectangle 8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82" name="Straight Connector 8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83" name="Straight Connector 8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84" name="TextBox 8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ostringstream</a:t>
              </a:r>
              <a:endParaRPr lang="en-US" sz="1500" dirty="0">
                <a:latin typeface="Courier New"/>
                <a:cs typeface="Courier New"/>
              </a:endParaRPr>
            </a:p>
          </p:txBody>
        </p:sp>
        <p:sp>
          <p:nvSpPr>
            <p:cNvPr id="85" name="TextBox 84"/>
            <p:cNvSpPr txBox="1"/>
            <p:nvPr/>
          </p:nvSpPr>
          <p:spPr>
            <a:xfrm>
              <a:off x="3748318" y="1658389"/>
              <a:ext cx="1752600" cy="303929"/>
            </a:xfrm>
            <a:prstGeom prst="rect">
              <a:avLst/>
            </a:prstGeom>
            <a:noFill/>
          </p:spPr>
          <p:txBody>
            <a:bodyPr wrap="square" rtlCol="0">
              <a:spAutoFit/>
            </a:bodyPr>
            <a:lstStyle/>
            <a:p>
              <a:pPr>
                <a:lnSpc>
                  <a:spcPct val="90000"/>
                </a:lnSpc>
              </a:pPr>
              <a:r>
                <a:rPr lang="en-US" sz="1500" dirty="0" err="1" smtClean="0">
                  <a:latin typeface="Courier New"/>
                  <a:cs typeface="Courier New"/>
                </a:rPr>
                <a:t>str</a:t>
              </a:r>
              <a:r>
                <a:rPr lang="en-US" sz="1500" dirty="0" smtClean="0">
                  <a:latin typeface="Courier New"/>
                  <a:cs typeface="Courier New"/>
                </a:rPr>
                <a:t>()</a:t>
              </a:r>
            </a:p>
          </p:txBody>
        </p:sp>
      </p:grpSp>
      <p:sp>
        <p:nvSpPr>
          <p:cNvPr id="92" name="Isosceles Triangle 91"/>
          <p:cNvSpPr/>
          <p:nvPr/>
        </p:nvSpPr>
        <p:spPr bwMode="auto">
          <a:xfrm rot="18480000">
            <a:off x="5473230" y="23610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4" name="Straight Connector 93"/>
          <p:cNvCxnSpPr>
            <a:stCxn id="92" idx="3"/>
          </p:cNvCxnSpPr>
          <p:nvPr/>
        </p:nvCxnSpPr>
        <p:spPr bwMode="auto">
          <a:xfrm>
            <a:off x="5677600" y="25456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7" name="Group 96"/>
          <p:cNvGrpSpPr/>
          <p:nvPr/>
        </p:nvGrpSpPr>
        <p:grpSpPr>
          <a:xfrm flipH="1">
            <a:off x="2342560" y="2365018"/>
            <a:ext cx="1348416" cy="1099928"/>
            <a:chOff x="5685530" y="2513401"/>
            <a:chExt cx="1348416" cy="1099928"/>
          </a:xfrm>
        </p:grpSpPr>
        <p:sp>
          <p:nvSpPr>
            <p:cNvPr id="95" name="Isosceles Triangle 94"/>
            <p:cNvSpPr/>
            <p:nvPr/>
          </p:nvSpPr>
          <p:spPr bwMode="auto">
            <a:xfrm rot="18480000">
              <a:off x="5685530" y="25134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6" name="Straight Connector 95"/>
            <p:cNvCxnSpPr>
              <a:stCxn id="95" idx="3"/>
            </p:cNvCxnSpPr>
            <p:nvPr/>
          </p:nvCxnSpPr>
          <p:spPr bwMode="auto">
            <a:xfrm>
              <a:off x="5889900" y="26980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8" name="Group 44"/>
          <p:cNvGrpSpPr/>
          <p:nvPr/>
        </p:nvGrpSpPr>
        <p:grpSpPr>
          <a:xfrm>
            <a:off x="1455638" y="3429000"/>
            <a:ext cx="1833922" cy="1080508"/>
            <a:chOff x="3728678" y="1331224"/>
            <a:chExt cx="1833922" cy="1080508"/>
          </a:xfrm>
        </p:grpSpPr>
        <p:sp>
          <p:nvSpPr>
            <p:cNvPr id="46" name="Rectangle 45"/>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0" name="Straight Connector 49"/>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1" name="Straight Connector 50"/>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2" name="TextBox 51"/>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istream</a:t>
              </a:r>
              <a:endParaRPr lang="en-US" sz="1500" dirty="0">
                <a:latin typeface="Courier New"/>
                <a:cs typeface="Courier New"/>
              </a:endParaRPr>
            </a:p>
          </p:txBody>
        </p:sp>
        <p:sp>
          <p:nvSpPr>
            <p:cNvPr id="53" name="TextBox 52"/>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smtClean="0">
                  <a:latin typeface="Courier New"/>
                  <a:cs typeface="Courier New"/>
                </a:rPr>
                <a:t>get()</a:t>
              </a:r>
            </a:p>
            <a:p>
              <a:pPr>
                <a:lnSpc>
                  <a:spcPct val="90000"/>
                </a:lnSpc>
              </a:pPr>
              <a:r>
                <a:rPr lang="en-US" sz="1500" dirty="0" err="1" smtClean="0">
                  <a:latin typeface="Courier New"/>
                  <a:cs typeface="Courier New"/>
                </a:rPr>
                <a:t>unget</a:t>
              </a:r>
              <a:r>
                <a:rPr lang="en-US" sz="1500" dirty="0" smtClean="0">
                  <a:latin typeface="Courier New"/>
                  <a:cs typeface="Courier New"/>
                </a:rPr>
                <a:t>()</a:t>
              </a:r>
            </a:p>
            <a:p>
              <a:pPr>
                <a:lnSpc>
                  <a:spcPct val="90000"/>
                </a:lnSpc>
              </a:pPr>
              <a:r>
                <a:rPr lang="en-US" sz="1500" dirty="0" smtClean="0">
                  <a:latin typeface="Courier New"/>
                  <a:cs typeface="Courier New"/>
                </a:rPr>
                <a:t>&gt;&gt;</a:t>
              </a:r>
              <a:endParaRPr lang="en-US" sz="1500" dirty="0">
                <a:latin typeface="Courier New"/>
                <a:cs typeface="Courier New"/>
              </a:endParaRPr>
            </a:p>
          </p:txBody>
        </p:sp>
      </p:grpSp>
      <p:grpSp>
        <p:nvGrpSpPr>
          <p:cNvPr id="10" name="Group 100"/>
          <p:cNvGrpSpPr/>
          <p:nvPr/>
        </p:nvGrpSpPr>
        <p:grpSpPr>
          <a:xfrm>
            <a:off x="2882837" y="4500435"/>
            <a:ext cx="530844" cy="789294"/>
            <a:chOff x="2882837" y="4500435"/>
            <a:chExt cx="530844" cy="789294"/>
          </a:xfrm>
        </p:grpSpPr>
        <p:sp>
          <p:nvSpPr>
            <p:cNvPr id="98" name="Isosceles Triangle 97"/>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0" name="Straight Connector 99"/>
            <p:cNvCxnSpPr>
              <a:stCxn id="67" idx="0"/>
              <a:endCxn id="98"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1" name="Group 101"/>
          <p:cNvGrpSpPr/>
          <p:nvPr/>
        </p:nvGrpSpPr>
        <p:grpSpPr>
          <a:xfrm flipH="1">
            <a:off x="1295400" y="4495800"/>
            <a:ext cx="530844" cy="789294"/>
            <a:chOff x="2882837" y="4500435"/>
            <a:chExt cx="530844" cy="789294"/>
          </a:xfrm>
        </p:grpSpPr>
        <p:sp>
          <p:nvSpPr>
            <p:cNvPr id="103" name="Isosceles Triangle 102"/>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4" name="Straight Connector 103"/>
            <p:cNvCxnSpPr>
              <a:endCxn id="103"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2" name="Group 104"/>
          <p:cNvGrpSpPr/>
          <p:nvPr/>
        </p:nvGrpSpPr>
        <p:grpSpPr>
          <a:xfrm>
            <a:off x="7378637" y="4500435"/>
            <a:ext cx="530844" cy="789294"/>
            <a:chOff x="2882837" y="4500435"/>
            <a:chExt cx="530844" cy="789294"/>
          </a:xfrm>
        </p:grpSpPr>
        <p:sp>
          <p:nvSpPr>
            <p:cNvPr id="106" name="Isosceles Triangle 105"/>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7" name="Straight Connector 106"/>
            <p:cNvCxnSpPr>
              <a:endCxn id="106"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3" name="Group 107"/>
          <p:cNvGrpSpPr/>
          <p:nvPr/>
        </p:nvGrpSpPr>
        <p:grpSpPr>
          <a:xfrm flipH="1">
            <a:off x="5791200" y="4495800"/>
            <a:ext cx="530844" cy="789294"/>
            <a:chOff x="2882837" y="4500435"/>
            <a:chExt cx="530844" cy="789294"/>
          </a:xfrm>
        </p:grpSpPr>
        <p:sp>
          <p:nvSpPr>
            <p:cNvPr id="109" name="Isosceles Triangle 108"/>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10" name="Straight Connector 109"/>
            <p:cNvCxnSpPr>
              <a:endCxn id="109"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4" name="Group 59"/>
          <p:cNvGrpSpPr/>
          <p:nvPr/>
        </p:nvGrpSpPr>
        <p:grpSpPr>
          <a:xfrm>
            <a:off x="349380" y="5257800"/>
            <a:ext cx="1833922" cy="1080508"/>
            <a:chOff x="3728678" y="1331224"/>
            <a:chExt cx="1833922" cy="1080508"/>
          </a:xfrm>
        </p:grpSpPr>
        <p:sp>
          <p:nvSpPr>
            <p:cNvPr id="61" name="Rectangle 6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2" name="Straight Connector 6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3" name="Straight Connector 6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64" name="TextBox 6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smtClean="0">
                  <a:latin typeface="Courier New"/>
                  <a:cs typeface="Courier New"/>
                </a:rPr>
                <a:t>ifstream</a:t>
              </a:r>
              <a:endParaRPr lang="en-US" sz="1500" dirty="0">
                <a:latin typeface="Courier New"/>
                <a:cs typeface="Courier New"/>
              </a:endParaRPr>
            </a:p>
          </p:txBody>
        </p:sp>
        <p:sp>
          <p:nvSpPr>
            <p:cNvPr id="65" name="TextBox 64"/>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err="1" smtClean="0">
                  <a:latin typeface="Courier New"/>
                  <a:cs typeface="Courier New"/>
                </a:rPr>
                <a:t>open(</a:t>
              </a:r>
              <a:r>
                <a:rPr lang="en-US" sz="1500" b="0" i="1" dirty="0" err="1" smtClean="0">
                  <a:latin typeface="Times New Roman"/>
                  <a:cs typeface="Times New Roman"/>
                </a:rPr>
                <a:t>cstr</a:t>
              </a:r>
              <a:r>
                <a:rPr lang="en-US" sz="1500" dirty="0" smtClean="0">
                  <a:latin typeface="Courier New"/>
                  <a:cs typeface="Courier New"/>
                </a:rPr>
                <a:t>)</a:t>
              </a:r>
            </a:p>
            <a:p>
              <a:pPr>
                <a:lnSpc>
                  <a:spcPct val="90000"/>
                </a:lnSpc>
              </a:pPr>
              <a:r>
                <a:rPr lang="en-US" sz="1500" dirty="0" smtClean="0">
                  <a:latin typeface="Courier New"/>
                  <a:cs typeface="Courier New"/>
                </a:rPr>
                <a:t>close()</a:t>
              </a:r>
            </a:p>
            <a:p>
              <a:pPr>
                <a:lnSpc>
                  <a:spcPct val="90000"/>
                </a:lnSpc>
              </a:pPr>
              <a:endParaRPr lang="en-US" sz="1500" dirty="0">
                <a:latin typeface="Courier New"/>
                <a:cs typeface="Courier New"/>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Formatted Output</a:t>
            </a:r>
            <a:endParaRPr lang="en-US" dirty="0">
              <a:solidFill>
                <a:srgbClr val="FF0000"/>
              </a:solidFill>
            </a:endParaRPr>
          </a:p>
        </p:txBody>
      </p:sp>
      <p:sp>
        <p:nvSpPr>
          <p:cNvPr id="43011" name="Rectangle 3"/>
          <p:cNvSpPr>
            <a:spLocks noChangeArrowheads="1"/>
          </p:cNvSpPr>
          <p:nvPr/>
        </p:nvSpPr>
        <p:spPr bwMode="auto">
          <a:xfrm>
            <a:off x="482600" y="1155700"/>
            <a:ext cx="8128000" cy="1130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t>Ever since the very first program in the text, which displayed the message </a:t>
            </a:r>
            <a:r>
              <a:rPr lang="en-US" sz="2000">
                <a:latin typeface="Courier New" pitchFamily="1" charset="0"/>
              </a:rPr>
              <a:t>"hello,</a:t>
            </a:r>
            <a:r>
              <a:rPr lang="en-US" sz="2000" b="0"/>
              <a:t> </a:t>
            </a:r>
            <a:r>
              <a:rPr lang="en-US" sz="2000">
                <a:latin typeface="Courier New" pitchFamily="1" charset="0"/>
              </a:rPr>
              <a:t>world"</a:t>
            </a:r>
            <a:r>
              <a:rPr lang="en-US" sz="2400" b="0"/>
              <a:t> on the screen, you have been using strings to communicate with the user.</a:t>
            </a:r>
          </a:p>
        </p:txBody>
      </p:sp>
      <p:sp>
        <p:nvSpPr>
          <p:cNvPr id="817156" name="Rectangle 4"/>
          <p:cNvSpPr>
            <a:spLocks noChangeArrowheads="1"/>
          </p:cNvSpPr>
          <p:nvPr/>
        </p:nvSpPr>
        <p:spPr bwMode="auto">
          <a:xfrm>
            <a:off x="482600" y="2273300"/>
            <a:ext cx="8128000" cy="1917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t>Up to now, you have not had any idea how</a:t>
            </a:r>
            <a:r>
              <a:rPr lang="en-US" sz="2400" b="0" dirty="0" smtClean="0"/>
              <a:t> C++ represents </a:t>
            </a:r>
            <a:r>
              <a:rPr lang="en-US" sz="2400" b="0" dirty="0"/>
              <a:t>strings inside the computer or how you might manipulate the characters that make up a string.  At the same time, the fact that you don’t know those things has not compromised your ability to use strings effectively because you have been able to think of strings holistically as if they were a primitive type.</a:t>
            </a:r>
          </a:p>
        </p:txBody>
      </p:sp>
      <p:sp>
        <p:nvSpPr>
          <p:cNvPr id="817157" name="Rectangle 5"/>
          <p:cNvSpPr>
            <a:spLocks noChangeArrowheads="1"/>
          </p:cNvSpPr>
          <p:nvPr/>
        </p:nvSpPr>
        <p:spPr bwMode="auto">
          <a:xfrm>
            <a:off x="482600" y="4318000"/>
            <a:ext cx="8128000" cy="1460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t>For most applications, the abstract view of strings you have held up to now is precisely the right one.  On the inside, strings are surprisingly complicated objects whose details are better left hidden.</a:t>
            </a:r>
          </a:p>
        </p:txBody>
      </p:sp>
      <p:sp>
        <p:nvSpPr>
          <p:cNvPr id="817158" name="Rectangle 6"/>
          <p:cNvSpPr>
            <a:spLocks noChangeArrowheads="1"/>
          </p:cNvSpPr>
          <p:nvPr/>
        </p:nvSpPr>
        <p:spPr bwMode="auto">
          <a:xfrm>
            <a:off x="482600" y="5753100"/>
            <a:ext cx="8128000" cy="952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C++ supports </a:t>
            </a:r>
            <a:r>
              <a:rPr lang="en-US" sz="2400" b="0" dirty="0"/>
              <a:t>a high-level view of strings by making</a:t>
            </a:r>
            <a:r>
              <a:rPr lang="en-US" sz="2400" b="0" dirty="0" smtClean="0"/>
              <a:t> </a:t>
            </a:r>
            <a:r>
              <a:rPr lang="en-US" sz="2000" dirty="0" smtClean="0">
                <a:latin typeface="Courier New" pitchFamily="1" charset="0"/>
              </a:rPr>
              <a:t>string</a:t>
            </a:r>
            <a:r>
              <a:rPr lang="en-US" sz="2400" b="0" dirty="0" smtClean="0"/>
              <a:t> </a:t>
            </a:r>
            <a:r>
              <a:rPr lang="en-US" sz="2400" b="0" dirty="0"/>
              <a:t>a class whose methods hide the underlying complexity.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171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1715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1715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7156" grpId="0" build="p" autoUpdateAnimBg="0"/>
      <p:bldP spid="817157" grpId="0" build="p" autoUpdateAnimBg="0"/>
      <p:bldP spid="817158" grpId="0" build="p" autoUpdateAnimBg="0"/>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35" name="Picture 34" descr="Simpio.png"/>
          <p:cNvPicPr>
            <a:picLocks noChangeAspect="1"/>
          </p:cNvPicPr>
          <p:nvPr/>
        </p:nvPicPr>
        <p:blipFill>
          <a:blip r:embed="rId3"/>
          <a:stretch>
            <a:fillRect/>
          </a:stretch>
        </p:blipFill>
        <p:spPr>
          <a:xfrm>
            <a:off x="470694" y="1062514"/>
            <a:ext cx="8202612" cy="9848606"/>
          </a:xfrm>
          <a:prstGeom prst="rect">
            <a:avLst/>
          </a:prstGeom>
        </p:spPr>
      </p:pic>
      <p:sp>
        <p:nvSpPr>
          <p:cNvPr id="3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37" name="Rectangle 5"/>
          <p:cNvSpPr>
            <a:spLocks noChangeArrowheads="1"/>
          </p:cNvSpPr>
          <p:nvPr/>
        </p:nvSpPr>
        <p:spPr bwMode="auto">
          <a:xfrm>
            <a:off x="0" y="6400800"/>
            <a:ext cx="9131300" cy="4572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The </a:t>
            </a:r>
            <a:r>
              <a:rPr lang="en-US" sz="3600" b="1" dirty="0" err="1" smtClean="0">
                <a:solidFill>
                  <a:srgbClr val="FF0000"/>
                </a:solidFill>
                <a:latin typeface="Courier New" charset="0"/>
              </a:rPr>
              <a:t>simpio.h</a:t>
            </a:r>
            <a:r>
              <a:rPr lang="en-US" sz="4000" dirty="0" smtClean="0">
                <a:solidFill>
                  <a:srgbClr val="FF0000"/>
                </a:solidFill>
                <a:latin typeface="Times New Roman" charset="0"/>
              </a:rPr>
              <a:t> Interface</a:t>
            </a:r>
            <a:endParaRPr lang="en-US" sz="4000" dirty="0">
              <a:solidFill>
                <a:srgbClr val="FF0000"/>
              </a:solidFill>
              <a:latin typeface="Times New Roman"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3.33333E-6 L 0 -0.49514 " pathEditMode="relative" rAng="0" ptsTypes="AA">
                                      <p:cBhvr>
                                        <p:cTn id="6" dur="2000" fill="hold"/>
                                        <p:tgtEl>
                                          <p:spTgt spid="35"/>
                                        </p:tgtEl>
                                        <p:attrNameLst>
                                          <p:attrName>ppt_x</p:attrName>
                                          <p:attrName>ppt_y</p:attrName>
                                        </p:attrNameLst>
                                      </p:cBhvr>
                                      <p:rCtr x="0" y="-24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35" name="Picture 34" descr="Simpio.png"/>
          <p:cNvPicPr>
            <a:picLocks noChangeAspect="1"/>
          </p:cNvPicPr>
          <p:nvPr/>
        </p:nvPicPr>
        <p:blipFill>
          <a:blip r:embed="rId3"/>
          <a:stretch>
            <a:fillRect/>
          </a:stretch>
        </p:blipFill>
        <p:spPr>
          <a:xfrm>
            <a:off x="541782" y="1062514"/>
            <a:ext cx="8060436" cy="11183112"/>
          </a:xfrm>
          <a:prstGeom prst="rect">
            <a:avLst/>
          </a:prstGeom>
        </p:spPr>
      </p:pic>
      <p:sp>
        <p:nvSpPr>
          <p:cNvPr id="36" name="Rectangle 4"/>
          <p:cNvSpPr>
            <a:spLocks noChangeArrowheads="1"/>
          </p:cNvSpPr>
          <p:nvPr/>
        </p:nvSpPr>
        <p:spPr bwMode="auto">
          <a:xfrm>
            <a:off x="0" y="0"/>
            <a:ext cx="9131300" cy="107899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37" name="Rectangle 5"/>
          <p:cNvSpPr>
            <a:spLocks noChangeArrowheads="1"/>
          </p:cNvSpPr>
          <p:nvPr/>
        </p:nvSpPr>
        <p:spPr bwMode="auto">
          <a:xfrm>
            <a:off x="0" y="6705600"/>
            <a:ext cx="9131300" cy="1524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The </a:t>
            </a:r>
            <a:r>
              <a:rPr lang="en-US" sz="3600" b="1" dirty="0" err="1" smtClean="0">
                <a:solidFill>
                  <a:srgbClr val="FF0000"/>
                </a:solidFill>
                <a:latin typeface="Courier New" charset="0"/>
              </a:rPr>
              <a:t>filelib.h</a:t>
            </a:r>
            <a:r>
              <a:rPr lang="en-US" sz="3600" b="1" dirty="0" smtClean="0">
                <a:solidFill>
                  <a:srgbClr val="FF0000"/>
                </a:solidFill>
                <a:latin typeface="Courier New" charset="0"/>
              </a:rPr>
              <a:t> </a:t>
            </a:r>
            <a:r>
              <a:rPr lang="en-US" sz="4000" dirty="0" smtClean="0">
                <a:solidFill>
                  <a:srgbClr val="FF0000"/>
                </a:solidFill>
                <a:latin typeface="Times New Roman" charset="0"/>
              </a:rPr>
              <a:t>Interface</a:t>
            </a:r>
            <a:endParaRPr lang="en-US" sz="4000" dirty="0">
              <a:solidFill>
                <a:srgbClr val="FF0000"/>
              </a:solidFill>
              <a:latin typeface="Times New Roman"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1.11111E-6 L 0 -0.77014 " pathEditMode="relative" rAng="0" ptsTypes="AA">
                                      <p:cBhvr>
                                        <p:cTn id="6" dur="2000" fill="hold"/>
                                        <p:tgtEl>
                                          <p:spTgt spid="35"/>
                                        </p:tgtEl>
                                        <p:attrNameLst>
                                          <p:attrName>ppt_x</p:attrName>
                                          <p:attrName>ppt_y</p:attrName>
                                        </p:attrNameLst>
                                      </p:cBhvr>
                                      <p:rCtr x="0" y="-3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The Insertion Operator</a:t>
            </a:r>
            <a:endParaRPr lang="en-US" dirty="0">
              <a:solidFill>
                <a:srgbClr val="FF0000"/>
              </a:solidFill>
            </a:endParaRPr>
          </a:p>
        </p:txBody>
      </p:sp>
      <p:sp>
        <p:nvSpPr>
          <p:cNvPr id="43011" name="Rectangle 3"/>
          <p:cNvSpPr>
            <a:spLocks noChangeArrowheads="1"/>
          </p:cNvSpPr>
          <p:nvPr/>
        </p:nvSpPr>
        <p:spPr bwMode="auto">
          <a:xfrm>
            <a:off x="482600" y="1155700"/>
            <a:ext cx="8128000" cy="1968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The standard technique to specify formatted output in C++ uses the </a:t>
            </a:r>
            <a:r>
              <a:rPr lang="en-US" sz="2400" i="1" dirty="0" smtClean="0"/>
              <a:t>insertion operator</a:t>
            </a:r>
            <a:r>
              <a:rPr lang="en-US" sz="2400" b="0" i="1" dirty="0" smtClean="0"/>
              <a:t>,</a:t>
            </a:r>
            <a:r>
              <a:rPr lang="en-US" sz="2400" b="0" dirty="0" smtClean="0"/>
              <a:t> which is written as </a:t>
            </a:r>
            <a:r>
              <a:rPr lang="en-US" sz="2000" dirty="0" smtClean="0">
                <a:latin typeface="Courier New"/>
                <a:cs typeface="Courier New"/>
              </a:rPr>
              <a:t>&lt;&lt;</a:t>
            </a:r>
            <a:r>
              <a:rPr lang="en-US" sz="2400" b="0" dirty="0" smtClean="0"/>
              <a:t>.  This operator takes an output stream on the left and an expression of any type on its right.  The effect is to write the value of the expression to the output stream using the current format settings. </a:t>
            </a:r>
            <a:endParaRPr lang="en-US" sz="2400" b="0" dirty="0"/>
          </a:p>
        </p:txBody>
      </p:sp>
      <p:grpSp>
        <p:nvGrpSpPr>
          <p:cNvPr id="9" name="Group 8"/>
          <p:cNvGrpSpPr/>
          <p:nvPr/>
        </p:nvGrpSpPr>
        <p:grpSpPr>
          <a:xfrm>
            <a:off x="482600" y="3200400"/>
            <a:ext cx="8128000" cy="1917700"/>
            <a:chOff x="482600" y="3200400"/>
            <a:chExt cx="8128000" cy="1917700"/>
          </a:xfrm>
        </p:grpSpPr>
        <p:sp>
          <p:nvSpPr>
            <p:cNvPr id="817156" name="Rectangle 4"/>
            <p:cNvSpPr>
              <a:spLocks noChangeArrowheads="1"/>
            </p:cNvSpPr>
            <p:nvPr/>
          </p:nvSpPr>
          <p:spPr bwMode="auto">
            <a:xfrm>
              <a:off x="482600" y="3200400"/>
              <a:ext cx="8128000" cy="1917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The insertion operator returns the output stream as its value.  The advantage of this interpretation is that output operations can be chained together, as in the following statement:</a:t>
              </a:r>
              <a:endParaRPr lang="en-US" sz="2400" b="0" dirty="0"/>
            </a:p>
          </p:txBody>
        </p:sp>
        <p:sp>
          <p:nvSpPr>
            <p:cNvPr id="7" name="TextBox 6"/>
            <p:cNvSpPr txBox="1"/>
            <p:nvPr/>
          </p:nvSpPr>
          <p:spPr>
            <a:xfrm>
              <a:off x="1326850" y="4331305"/>
              <a:ext cx="6781800" cy="400110"/>
            </a:xfrm>
            <a:prstGeom prst="rect">
              <a:avLst/>
            </a:prstGeom>
            <a:noFill/>
          </p:spPr>
          <p:txBody>
            <a:bodyPr wrap="square" rtlCol="0">
              <a:spAutoFit/>
            </a:bodyPr>
            <a:lstStyle/>
            <a:p>
              <a:r>
                <a:rPr lang="en-US" sz="2000" dirty="0" err="1" smtClean="0">
                  <a:latin typeface="Courier New"/>
                  <a:cs typeface="Courier New"/>
                </a:rPr>
                <a:t>cout</a:t>
              </a:r>
              <a:r>
                <a:rPr lang="en-US" sz="2000" dirty="0" smtClean="0">
                  <a:latin typeface="Courier New"/>
                  <a:cs typeface="Courier New"/>
                </a:rPr>
                <a:t> &lt;&lt; "The total is " &lt;&lt; total &lt;&lt; </a:t>
              </a:r>
              <a:r>
                <a:rPr lang="en-US" sz="2000" dirty="0" err="1" smtClean="0">
                  <a:latin typeface="Courier New"/>
                  <a:cs typeface="Courier New"/>
                </a:rPr>
                <a:t>endl</a:t>
              </a:r>
              <a:r>
                <a:rPr lang="en-US" sz="2000" dirty="0" smtClean="0">
                  <a:latin typeface="Courier New"/>
                  <a:cs typeface="Courier New"/>
                </a:rPr>
                <a:t>;</a:t>
              </a:r>
              <a:endParaRPr lang="en-US" sz="2000" dirty="0">
                <a:latin typeface="Courier New"/>
                <a:cs typeface="Courier New"/>
              </a:endParaRPr>
            </a:p>
          </p:txBody>
        </p:sp>
      </p:grpSp>
      <p:sp>
        <p:nvSpPr>
          <p:cNvPr id="8" name="Rectangle 4"/>
          <p:cNvSpPr>
            <a:spLocks noChangeArrowheads="1"/>
          </p:cNvSpPr>
          <p:nvPr/>
        </p:nvSpPr>
        <p:spPr bwMode="auto">
          <a:xfrm>
            <a:off x="481390" y="4879825"/>
            <a:ext cx="8128000" cy="1520975"/>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C++ allows you to control the output by including items in the output chain called </a:t>
            </a:r>
            <a:r>
              <a:rPr lang="en-US" sz="2400" i="1" dirty="0" smtClean="0"/>
              <a:t>manipulators</a:t>
            </a:r>
            <a:r>
              <a:rPr lang="en-US" sz="2400" b="0" i="1" dirty="0" smtClean="0"/>
              <a:t>,</a:t>
            </a:r>
            <a:r>
              <a:rPr lang="en-US" sz="2400" b="0" dirty="0" smtClean="0"/>
              <a:t> which affect the way in subsequent values are formatted.  A list of the most common output manipulators appears on the next slide.</a:t>
            </a:r>
            <a:endParaRPr lang="en-US" sz="2400" b="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utoUpdateAnimBg="0"/>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Output Manipulators</a:t>
            </a:r>
            <a:endParaRPr lang="en-US" sz="4000" dirty="0">
              <a:solidFill>
                <a:srgbClr val="FF0000"/>
              </a:solidFill>
              <a:latin typeface="Times New Roman" charset="0"/>
            </a:endParaRPr>
          </a:p>
        </p:txBody>
      </p:sp>
      <p:sp>
        <p:nvSpPr>
          <p:cNvPr id="502809" name="Rectangle 25"/>
          <p:cNvSpPr>
            <a:spLocks noChangeArrowheads="1"/>
          </p:cNvSpPr>
          <p:nvPr/>
        </p:nvSpPr>
        <p:spPr bwMode="auto">
          <a:xfrm>
            <a:off x="647701" y="1280659"/>
            <a:ext cx="7848599" cy="416219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42" name="Straight Connector 41"/>
          <p:cNvCxnSpPr/>
          <p:nvPr/>
        </p:nvCxnSpPr>
        <p:spPr bwMode="auto">
          <a:xfrm rot="10800000" flipH="1">
            <a:off x="647701" y="2320811"/>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3" name="Straight Connector 42"/>
          <p:cNvCxnSpPr/>
          <p:nvPr/>
        </p:nvCxnSpPr>
        <p:spPr bwMode="auto">
          <a:xfrm rot="10800000" flipH="1">
            <a:off x="647701" y="1627377"/>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6" name="TextBox 45"/>
          <p:cNvSpPr txBox="1"/>
          <p:nvPr/>
        </p:nvSpPr>
        <p:spPr>
          <a:xfrm>
            <a:off x="675520" y="1243390"/>
            <a:ext cx="32868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endl</a:t>
            </a:r>
            <a:endParaRPr lang="en-US" sz="1800" dirty="0">
              <a:solidFill>
                <a:srgbClr val="000000"/>
              </a:solidFill>
              <a:latin typeface="Courier New"/>
              <a:cs typeface="Courier New"/>
            </a:endParaRPr>
          </a:p>
        </p:txBody>
      </p:sp>
      <p:sp>
        <p:nvSpPr>
          <p:cNvPr id="49" name="TextBox 48"/>
          <p:cNvSpPr txBox="1"/>
          <p:nvPr/>
        </p:nvSpPr>
        <p:spPr>
          <a:xfrm>
            <a:off x="3837820" y="1243390"/>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Moves cursor to the next line.</a:t>
            </a:r>
            <a:endParaRPr lang="en-US" sz="1800" dirty="0">
              <a:solidFill>
                <a:srgbClr val="000000"/>
              </a:solidFill>
              <a:latin typeface="Courier New"/>
              <a:cs typeface="Courier New"/>
            </a:endParaRPr>
          </a:p>
        </p:txBody>
      </p:sp>
      <p:sp>
        <p:nvSpPr>
          <p:cNvPr id="50" name="TextBox 49"/>
          <p:cNvSpPr txBox="1"/>
          <p:nvPr/>
        </p:nvSpPr>
        <p:spPr>
          <a:xfrm>
            <a:off x="675520" y="1584685"/>
            <a:ext cx="32868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setw(</a:t>
            </a:r>
            <a:r>
              <a:rPr lang="en-US" sz="1800" b="0" i="1" dirty="0" err="1" smtClean="0">
                <a:solidFill>
                  <a:srgbClr val="000000"/>
                </a:solidFill>
                <a:latin typeface="Times New Roman"/>
                <a:cs typeface="Times New Roman"/>
              </a:rPr>
              <a:t>n</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sp>
        <p:nvSpPr>
          <p:cNvPr id="51" name="TextBox 50"/>
          <p:cNvSpPr txBox="1"/>
          <p:nvPr/>
        </p:nvSpPr>
        <p:spPr>
          <a:xfrm>
            <a:off x="3837820" y="158468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Sets the width of the next value to </a:t>
            </a:r>
            <a:r>
              <a:rPr lang="en-US" sz="1800" b="0" i="1" dirty="0" err="1" smtClean="0">
                <a:solidFill>
                  <a:srgbClr val="000000"/>
                </a:solidFill>
                <a:latin typeface="Times New Roman"/>
                <a:cs typeface="Times New Roman"/>
              </a:rPr>
              <a:t>n</a:t>
            </a:r>
            <a:r>
              <a:rPr lang="en-US" sz="1800" b="0" dirty="0" smtClean="0">
                <a:solidFill>
                  <a:srgbClr val="000000"/>
                </a:solidFill>
                <a:latin typeface="Times New Roman"/>
                <a:cs typeface="Times New Roman"/>
              </a:rPr>
              <a:t> characters.</a:t>
            </a:r>
            <a:endParaRPr lang="en-US" sz="1800" dirty="0">
              <a:solidFill>
                <a:srgbClr val="000000"/>
              </a:solidFill>
              <a:latin typeface="Courier New"/>
              <a:cs typeface="Courier New"/>
            </a:endParaRPr>
          </a:p>
        </p:txBody>
      </p:sp>
      <p:cxnSp>
        <p:nvCxnSpPr>
          <p:cNvPr id="85" name="Straight Connector 84"/>
          <p:cNvCxnSpPr/>
          <p:nvPr/>
        </p:nvCxnSpPr>
        <p:spPr bwMode="auto">
          <a:xfrm rot="10800000" flipH="1">
            <a:off x="647700" y="3707679"/>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6" name="Straight Connector 85"/>
          <p:cNvCxnSpPr/>
          <p:nvPr/>
        </p:nvCxnSpPr>
        <p:spPr bwMode="auto">
          <a:xfrm rot="10800000" flipH="1">
            <a:off x="647701" y="405439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7" name="Straight Connector 86"/>
          <p:cNvCxnSpPr/>
          <p:nvPr/>
        </p:nvCxnSpPr>
        <p:spPr bwMode="auto">
          <a:xfrm rot="10800000" flipH="1">
            <a:off x="647701" y="3360962"/>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8" name="TextBox 87"/>
          <p:cNvSpPr txBox="1"/>
          <p:nvPr/>
        </p:nvSpPr>
        <p:spPr>
          <a:xfrm>
            <a:off x="675520" y="2608570"/>
            <a:ext cx="3286880" cy="369332"/>
          </a:xfrm>
          <a:prstGeom prst="rect">
            <a:avLst/>
          </a:prstGeom>
          <a:noFill/>
        </p:spPr>
        <p:txBody>
          <a:bodyPr wrap="square" rtlCol="0">
            <a:spAutoFit/>
          </a:bodyPr>
          <a:lstStyle/>
          <a:p>
            <a:r>
              <a:rPr lang="en-US" sz="1800" dirty="0" smtClean="0">
                <a:solidFill>
                  <a:srgbClr val="000000"/>
                </a:solidFill>
                <a:latin typeface="Courier New"/>
                <a:cs typeface="Courier New"/>
              </a:rPr>
              <a:t>left</a:t>
            </a:r>
            <a:endParaRPr lang="en-US" sz="1800" dirty="0">
              <a:solidFill>
                <a:srgbClr val="000000"/>
              </a:solidFill>
              <a:latin typeface="Courier New"/>
              <a:cs typeface="Courier New"/>
            </a:endParaRPr>
          </a:p>
        </p:txBody>
      </p:sp>
      <p:sp>
        <p:nvSpPr>
          <p:cNvPr id="90" name="TextBox 89"/>
          <p:cNvSpPr txBox="1"/>
          <p:nvPr/>
        </p:nvSpPr>
        <p:spPr>
          <a:xfrm>
            <a:off x="3837820" y="2608570"/>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Aligns the value at the left edge of the field.</a:t>
            </a:r>
            <a:endParaRPr lang="en-US" sz="1800" dirty="0">
              <a:solidFill>
                <a:srgbClr val="000000"/>
              </a:solidFill>
              <a:latin typeface="Courier New"/>
              <a:cs typeface="Courier New"/>
            </a:endParaRPr>
          </a:p>
        </p:txBody>
      </p:sp>
      <p:sp>
        <p:nvSpPr>
          <p:cNvPr id="93" name="TextBox 92"/>
          <p:cNvSpPr txBox="1"/>
          <p:nvPr/>
        </p:nvSpPr>
        <p:spPr>
          <a:xfrm>
            <a:off x="675520" y="3303255"/>
            <a:ext cx="3286880" cy="369332"/>
          </a:xfrm>
          <a:prstGeom prst="rect">
            <a:avLst/>
          </a:prstGeom>
          <a:noFill/>
        </p:spPr>
        <p:txBody>
          <a:bodyPr wrap="square" rtlCol="0">
            <a:spAutoFit/>
          </a:bodyPr>
          <a:lstStyle/>
          <a:p>
            <a:r>
              <a:rPr lang="en-US" sz="1800" dirty="0" smtClean="0">
                <a:solidFill>
                  <a:srgbClr val="000000"/>
                </a:solidFill>
                <a:latin typeface="Courier New"/>
                <a:cs typeface="Courier New"/>
              </a:rPr>
              <a:t>fixed</a:t>
            </a:r>
            <a:endParaRPr lang="en-US" sz="1800" dirty="0">
              <a:solidFill>
                <a:srgbClr val="000000"/>
              </a:solidFill>
              <a:latin typeface="Courier New"/>
              <a:cs typeface="Courier New"/>
            </a:endParaRPr>
          </a:p>
        </p:txBody>
      </p:sp>
      <p:sp>
        <p:nvSpPr>
          <p:cNvPr id="94" name="TextBox 93"/>
          <p:cNvSpPr txBox="1"/>
          <p:nvPr/>
        </p:nvSpPr>
        <p:spPr>
          <a:xfrm>
            <a:off x="3837820" y="330325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Sets fixed-point output (no scientific notation).</a:t>
            </a:r>
            <a:endParaRPr lang="en-US" sz="1800" dirty="0">
              <a:solidFill>
                <a:srgbClr val="000000"/>
              </a:solidFill>
              <a:latin typeface="Courier New"/>
              <a:cs typeface="Courier New"/>
            </a:endParaRPr>
          </a:p>
        </p:txBody>
      </p:sp>
      <p:sp>
        <p:nvSpPr>
          <p:cNvPr id="95" name="TextBox 94"/>
          <p:cNvSpPr txBox="1"/>
          <p:nvPr/>
        </p:nvSpPr>
        <p:spPr>
          <a:xfrm>
            <a:off x="675520" y="3644550"/>
            <a:ext cx="3286880" cy="369332"/>
          </a:xfrm>
          <a:prstGeom prst="rect">
            <a:avLst/>
          </a:prstGeom>
          <a:noFill/>
        </p:spPr>
        <p:txBody>
          <a:bodyPr wrap="square" rtlCol="0">
            <a:spAutoFit/>
          </a:bodyPr>
          <a:lstStyle/>
          <a:p>
            <a:r>
              <a:rPr lang="en-US" sz="1800" dirty="0" smtClean="0">
                <a:solidFill>
                  <a:srgbClr val="000000"/>
                </a:solidFill>
                <a:latin typeface="Courier New"/>
                <a:cs typeface="Courier New"/>
              </a:rPr>
              <a:t>scientific</a:t>
            </a:r>
            <a:endParaRPr lang="en-US" sz="1800" dirty="0">
              <a:solidFill>
                <a:srgbClr val="000000"/>
              </a:solidFill>
              <a:latin typeface="Courier New"/>
              <a:cs typeface="Courier New"/>
            </a:endParaRPr>
          </a:p>
        </p:txBody>
      </p:sp>
      <p:sp>
        <p:nvSpPr>
          <p:cNvPr id="96" name="TextBox 95"/>
          <p:cNvSpPr txBox="1"/>
          <p:nvPr/>
        </p:nvSpPr>
        <p:spPr>
          <a:xfrm>
            <a:off x="3837820" y="3644550"/>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Sets scientific-notation output.</a:t>
            </a:r>
            <a:endParaRPr lang="en-US" sz="1800" dirty="0">
              <a:solidFill>
                <a:srgbClr val="000000"/>
              </a:solidFill>
              <a:latin typeface="Courier New"/>
              <a:cs typeface="Courier New"/>
            </a:endParaRPr>
          </a:p>
        </p:txBody>
      </p:sp>
      <p:sp>
        <p:nvSpPr>
          <p:cNvPr id="102" name="TextBox 101"/>
          <p:cNvSpPr txBox="1"/>
          <p:nvPr/>
        </p:nvSpPr>
        <p:spPr>
          <a:xfrm>
            <a:off x="675520" y="4339239"/>
            <a:ext cx="32106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showpos/noshowpos</a:t>
            </a:r>
            <a:endParaRPr lang="en-US" sz="1800" dirty="0">
              <a:solidFill>
                <a:srgbClr val="000000"/>
              </a:solidFill>
              <a:latin typeface="Courier New"/>
              <a:cs typeface="Courier New"/>
            </a:endParaRPr>
          </a:p>
        </p:txBody>
      </p:sp>
      <p:sp>
        <p:nvSpPr>
          <p:cNvPr id="104" name="TextBox 103"/>
          <p:cNvSpPr txBox="1"/>
          <p:nvPr/>
        </p:nvSpPr>
        <p:spPr>
          <a:xfrm>
            <a:off x="3837820" y="4339239"/>
            <a:ext cx="46482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Controls appearance of a plus sign.</a:t>
            </a:r>
            <a:endParaRPr lang="en-US" sz="1800" dirty="0">
              <a:solidFill>
                <a:srgbClr val="000000"/>
              </a:solidFill>
              <a:latin typeface="Courier New"/>
              <a:cs typeface="Courier New"/>
            </a:endParaRPr>
          </a:p>
        </p:txBody>
      </p:sp>
      <p:sp>
        <p:nvSpPr>
          <p:cNvPr id="57" name="TextBox 56"/>
          <p:cNvSpPr txBox="1"/>
          <p:nvPr/>
        </p:nvSpPr>
        <p:spPr>
          <a:xfrm>
            <a:off x="677335" y="1925980"/>
            <a:ext cx="32868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setprecision(</a:t>
            </a:r>
            <a:r>
              <a:rPr lang="en-US" sz="1800" b="0" i="1" dirty="0" err="1" smtClean="0">
                <a:solidFill>
                  <a:srgbClr val="000000"/>
                </a:solidFill>
                <a:latin typeface="Times New Roman"/>
                <a:cs typeface="Times New Roman"/>
              </a:rPr>
              <a:t>digits</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sp>
        <p:nvSpPr>
          <p:cNvPr id="58" name="TextBox 57"/>
          <p:cNvSpPr txBox="1"/>
          <p:nvPr/>
        </p:nvSpPr>
        <p:spPr>
          <a:xfrm>
            <a:off x="3839635" y="1925980"/>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Sets how many digits should appear.</a:t>
            </a:r>
            <a:endParaRPr lang="en-US" sz="1800" dirty="0">
              <a:solidFill>
                <a:srgbClr val="000000"/>
              </a:solidFill>
              <a:latin typeface="Courier New"/>
              <a:cs typeface="Courier New"/>
            </a:endParaRPr>
          </a:p>
        </p:txBody>
      </p:sp>
      <p:sp>
        <p:nvSpPr>
          <p:cNvPr id="59" name="TextBox 58"/>
          <p:cNvSpPr txBox="1"/>
          <p:nvPr/>
        </p:nvSpPr>
        <p:spPr>
          <a:xfrm>
            <a:off x="677335" y="2267275"/>
            <a:ext cx="32868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setfill(</a:t>
            </a:r>
            <a:r>
              <a:rPr lang="en-US" sz="1800" b="0" i="1" dirty="0" err="1" smtClean="0">
                <a:solidFill>
                  <a:srgbClr val="000000"/>
                </a:solidFill>
                <a:latin typeface="Times New Roman"/>
                <a:cs typeface="Times New Roman"/>
              </a:rPr>
              <a:t>ch</a:t>
            </a:r>
            <a:r>
              <a:rPr lang="en-US" sz="1800" dirty="0" smtClean="0">
                <a:solidFill>
                  <a:srgbClr val="000000"/>
                </a:solidFill>
                <a:latin typeface="Courier New"/>
                <a:cs typeface="Courier New"/>
              </a:rPr>
              <a:t>)</a:t>
            </a:r>
            <a:endParaRPr lang="en-US" sz="1800" dirty="0">
              <a:solidFill>
                <a:srgbClr val="000000"/>
              </a:solidFill>
              <a:latin typeface="Courier New"/>
              <a:cs typeface="Courier New"/>
            </a:endParaRPr>
          </a:p>
        </p:txBody>
      </p:sp>
      <p:sp>
        <p:nvSpPr>
          <p:cNvPr id="60" name="TextBox 59"/>
          <p:cNvSpPr txBox="1"/>
          <p:nvPr/>
        </p:nvSpPr>
        <p:spPr>
          <a:xfrm>
            <a:off x="3839635" y="226727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Sets the fill character used to pad values.</a:t>
            </a:r>
            <a:endParaRPr lang="en-US" sz="1800" dirty="0">
              <a:solidFill>
                <a:srgbClr val="000000"/>
              </a:solidFill>
              <a:latin typeface="Courier New"/>
              <a:cs typeface="Courier New"/>
            </a:endParaRPr>
          </a:p>
        </p:txBody>
      </p:sp>
      <p:sp>
        <p:nvSpPr>
          <p:cNvPr id="61" name="TextBox 60"/>
          <p:cNvSpPr txBox="1"/>
          <p:nvPr/>
        </p:nvSpPr>
        <p:spPr>
          <a:xfrm>
            <a:off x="673705" y="2949865"/>
            <a:ext cx="3286880" cy="369332"/>
          </a:xfrm>
          <a:prstGeom prst="rect">
            <a:avLst/>
          </a:prstGeom>
          <a:noFill/>
        </p:spPr>
        <p:txBody>
          <a:bodyPr wrap="square" rtlCol="0">
            <a:spAutoFit/>
          </a:bodyPr>
          <a:lstStyle/>
          <a:p>
            <a:r>
              <a:rPr lang="en-US" sz="1800" dirty="0" smtClean="0">
                <a:solidFill>
                  <a:srgbClr val="000000"/>
                </a:solidFill>
                <a:latin typeface="Courier New"/>
                <a:cs typeface="Courier New"/>
              </a:rPr>
              <a:t>right</a:t>
            </a:r>
            <a:endParaRPr lang="en-US" sz="1800" dirty="0">
              <a:solidFill>
                <a:srgbClr val="000000"/>
              </a:solidFill>
              <a:latin typeface="Courier New"/>
              <a:cs typeface="Courier New"/>
            </a:endParaRPr>
          </a:p>
        </p:txBody>
      </p:sp>
      <p:sp>
        <p:nvSpPr>
          <p:cNvPr id="62" name="TextBox 61"/>
          <p:cNvSpPr txBox="1"/>
          <p:nvPr/>
        </p:nvSpPr>
        <p:spPr>
          <a:xfrm>
            <a:off x="3836005" y="294986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Aligns the value at the right edge of the field.</a:t>
            </a:r>
            <a:endParaRPr lang="en-US" sz="1800" dirty="0">
              <a:solidFill>
                <a:srgbClr val="000000"/>
              </a:solidFill>
              <a:latin typeface="Courier New"/>
              <a:cs typeface="Courier New"/>
            </a:endParaRPr>
          </a:p>
        </p:txBody>
      </p:sp>
      <p:sp>
        <p:nvSpPr>
          <p:cNvPr id="63" name="TextBox 62"/>
          <p:cNvSpPr txBox="1"/>
          <p:nvPr/>
        </p:nvSpPr>
        <p:spPr>
          <a:xfrm>
            <a:off x="673705" y="3985845"/>
            <a:ext cx="32868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showpoint/noshowpoint</a:t>
            </a:r>
            <a:endParaRPr lang="en-US" sz="1800" dirty="0">
              <a:solidFill>
                <a:srgbClr val="000000"/>
              </a:solidFill>
              <a:latin typeface="Courier New"/>
              <a:cs typeface="Courier New"/>
            </a:endParaRPr>
          </a:p>
        </p:txBody>
      </p:sp>
      <p:sp>
        <p:nvSpPr>
          <p:cNvPr id="64" name="TextBox 63"/>
          <p:cNvSpPr txBox="1"/>
          <p:nvPr/>
        </p:nvSpPr>
        <p:spPr>
          <a:xfrm>
            <a:off x="3836005" y="398584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Controls whether a decimal point must appear.</a:t>
            </a:r>
            <a:endParaRPr lang="en-US" sz="1800" dirty="0">
              <a:solidFill>
                <a:srgbClr val="000000"/>
              </a:solidFill>
              <a:latin typeface="Courier New"/>
              <a:cs typeface="Courier New"/>
            </a:endParaRPr>
          </a:p>
        </p:txBody>
      </p:sp>
      <p:cxnSp>
        <p:nvCxnSpPr>
          <p:cNvPr id="48" name="Straight Connector 47"/>
          <p:cNvCxnSpPr/>
          <p:nvPr/>
        </p:nvCxnSpPr>
        <p:spPr bwMode="auto">
          <a:xfrm rot="5400000">
            <a:off x="1737066" y="3369128"/>
            <a:ext cx="4146663" cy="79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1" name="Straight Connector 70"/>
          <p:cNvCxnSpPr/>
          <p:nvPr/>
        </p:nvCxnSpPr>
        <p:spPr bwMode="auto">
          <a:xfrm rot="10800000" flipH="1">
            <a:off x="647701" y="4401113"/>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2" name="Straight Connector 71"/>
          <p:cNvCxnSpPr/>
          <p:nvPr/>
        </p:nvCxnSpPr>
        <p:spPr bwMode="auto">
          <a:xfrm rot="10800000" flipH="1">
            <a:off x="647701" y="301424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3" name="Straight Connector 72"/>
          <p:cNvCxnSpPr/>
          <p:nvPr/>
        </p:nvCxnSpPr>
        <p:spPr bwMode="auto">
          <a:xfrm rot="10800000" flipH="1">
            <a:off x="647701" y="2667528"/>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4" name="Straight Connector 73"/>
          <p:cNvCxnSpPr/>
          <p:nvPr/>
        </p:nvCxnSpPr>
        <p:spPr bwMode="auto">
          <a:xfrm rot="10800000" flipH="1">
            <a:off x="647701" y="1974094"/>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4" name="TextBox 33"/>
          <p:cNvSpPr txBox="1"/>
          <p:nvPr/>
        </p:nvSpPr>
        <p:spPr>
          <a:xfrm>
            <a:off x="675520" y="5035914"/>
            <a:ext cx="3210680" cy="369332"/>
          </a:xfrm>
          <a:prstGeom prst="rect">
            <a:avLst/>
          </a:prstGeom>
          <a:noFill/>
        </p:spPr>
        <p:txBody>
          <a:bodyPr wrap="square" rtlCol="0">
            <a:spAutoFit/>
          </a:bodyPr>
          <a:lstStyle/>
          <a:p>
            <a:r>
              <a:rPr lang="en-US" sz="1800" dirty="0" err="1" smtClean="0">
                <a:solidFill>
                  <a:srgbClr val="000000"/>
                </a:solidFill>
                <a:latin typeface="Courier New"/>
                <a:cs typeface="Courier New"/>
              </a:rPr>
              <a:t>boolalpha/noboolalpha</a:t>
            </a:r>
            <a:endParaRPr lang="en-US" sz="1800" dirty="0">
              <a:solidFill>
                <a:srgbClr val="000000"/>
              </a:solidFill>
              <a:latin typeface="Courier New"/>
              <a:cs typeface="Courier New"/>
            </a:endParaRPr>
          </a:p>
        </p:txBody>
      </p:sp>
      <p:sp>
        <p:nvSpPr>
          <p:cNvPr id="35" name="TextBox 34"/>
          <p:cNvSpPr txBox="1"/>
          <p:nvPr/>
        </p:nvSpPr>
        <p:spPr>
          <a:xfrm>
            <a:off x="3837820" y="5035914"/>
            <a:ext cx="46482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Controls whether </a:t>
            </a:r>
            <a:r>
              <a:rPr lang="en-US" sz="1600" dirty="0" err="1" smtClean="0">
                <a:solidFill>
                  <a:srgbClr val="000000"/>
                </a:solidFill>
                <a:latin typeface="Courier New"/>
                <a:cs typeface="Courier New"/>
              </a:rPr>
              <a:t>bool</a:t>
            </a:r>
            <a:r>
              <a:rPr lang="en-US" sz="1600" b="0" dirty="0" err="1" smtClean="0">
                <a:solidFill>
                  <a:srgbClr val="000000"/>
                </a:solidFill>
                <a:latin typeface="Times New Roman"/>
                <a:cs typeface="Times New Roman"/>
              </a:rPr>
              <a:t>s</a:t>
            </a:r>
            <a:r>
              <a:rPr lang="en-US" sz="1800" b="0" dirty="0" smtClean="0">
                <a:solidFill>
                  <a:srgbClr val="000000"/>
                </a:solidFill>
                <a:latin typeface="Times New Roman"/>
                <a:cs typeface="Times New Roman"/>
              </a:rPr>
              <a:t> appear as </a:t>
            </a:r>
            <a:r>
              <a:rPr lang="en-US" sz="1600" dirty="0" smtClean="0">
                <a:solidFill>
                  <a:srgbClr val="000000"/>
                </a:solidFill>
                <a:latin typeface="Courier New"/>
                <a:cs typeface="Courier New"/>
              </a:rPr>
              <a:t>true</a:t>
            </a:r>
            <a:r>
              <a:rPr lang="en-US" sz="1800" b="0" dirty="0" smtClean="0">
                <a:solidFill>
                  <a:srgbClr val="000000"/>
                </a:solidFill>
                <a:latin typeface="Times New Roman"/>
                <a:cs typeface="Times New Roman"/>
              </a:rPr>
              <a:t>/</a:t>
            </a:r>
            <a:r>
              <a:rPr lang="en-US" sz="1600" dirty="0" smtClean="0">
                <a:solidFill>
                  <a:srgbClr val="000000"/>
                </a:solidFill>
                <a:latin typeface="Courier New"/>
                <a:cs typeface="Courier New"/>
              </a:rPr>
              <a:t>false</a:t>
            </a:r>
            <a:r>
              <a:rPr lang="en-US" sz="1800" b="0" dirty="0" smtClean="0">
                <a:solidFill>
                  <a:srgbClr val="000000"/>
                </a:solidFill>
                <a:latin typeface="Times New Roman"/>
                <a:cs typeface="Times New Roman"/>
              </a:rPr>
              <a:t>.</a:t>
            </a:r>
            <a:endParaRPr lang="en-US" sz="1800" dirty="0">
              <a:solidFill>
                <a:srgbClr val="000000"/>
              </a:solidFill>
              <a:latin typeface="Courier New"/>
              <a:cs typeface="Courier New"/>
            </a:endParaRPr>
          </a:p>
        </p:txBody>
      </p:sp>
      <p:sp>
        <p:nvSpPr>
          <p:cNvPr id="36" name="TextBox 35"/>
          <p:cNvSpPr txBox="1"/>
          <p:nvPr/>
        </p:nvSpPr>
        <p:spPr>
          <a:xfrm>
            <a:off x="673705" y="4694615"/>
            <a:ext cx="3286880" cy="369332"/>
          </a:xfrm>
          <a:prstGeom prst="rect">
            <a:avLst/>
          </a:prstGeom>
          <a:noFill/>
        </p:spPr>
        <p:txBody>
          <a:bodyPr wrap="square" rtlCol="0">
            <a:spAutoFit/>
          </a:bodyPr>
          <a:lstStyle/>
          <a:p>
            <a:r>
              <a:rPr lang="en-US" sz="1800" dirty="0" smtClean="0">
                <a:solidFill>
                  <a:srgbClr val="000000"/>
                </a:solidFill>
                <a:latin typeface="Courier New"/>
                <a:cs typeface="Courier New"/>
              </a:rPr>
              <a:t>uppercase/</a:t>
            </a:r>
            <a:r>
              <a:rPr lang="en-US" sz="1800" dirty="0" err="1" smtClean="0">
                <a:solidFill>
                  <a:srgbClr val="000000"/>
                </a:solidFill>
                <a:latin typeface="Courier New"/>
                <a:cs typeface="Courier New"/>
              </a:rPr>
              <a:t>nouppercase</a:t>
            </a:r>
            <a:endParaRPr lang="en-US" sz="1800" dirty="0">
              <a:solidFill>
                <a:srgbClr val="000000"/>
              </a:solidFill>
              <a:latin typeface="Courier New"/>
              <a:cs typeface="Courier New"/>
            </a:endParaRPr>
          </a:p>
        </p:txBody>
      </p:sp>
      <p:sp>
        <p:nvSpPr>
          <p:cNvPr id="37" name="TextBox 36"/>
          <p:cNvSpPr txBox="1"/>
          <p:nvPr/>
        </p:nvSpPr>
        <p:spPr>
          <a:xfrm>
            <a:off x="3836005" y="4694615"/>
            <a:ext cx="4572000" cy="369332"/>
          </a:xfrm>
          <a:prstGeom prst="rect">
            <a:avLst/>
          </a:prstGeom>
          <a:noFill/>
        </p:spPr>
        <p:txBody>
          <a:bodyPr wrap="square" rtlCol="0">
            <a:spAutoFit/>
          </a:bodyPr>
          <a:lstStyle/>
          <a:p>
            <a:r>
              <a:rPr lang="en-US" sz="1800" b="0" dirty="0" smtClean="0">
                <a:solidFill>
                  <a:srgbClr val="000000"/>
                </a:solidFill>
                <a:latin typeface="Times New Roman"/>
                <a:cs typeface="Times New Roman"/>
              </a:rPr>
              <a:t>Controls whether uppercase is used in hex.</a:t>
            </a:r>
            <a:endParaRPr lang="en-US" sz="1800" dirty="0">
              <a:solidFill>
                <a:srgbClr val="000000"/>
              </a:solidFill>
              <a:latin typeface="Courier New"/>
              <a:cs typeface="Courier New"/>
            </a:endParaRPr>
          </a:p>
        </p:txBody>
      </p:sp>
      <p:cxnSp>
        <p:nvCxnSpPr>
          <p:cNvPr id="39" name="Straight Connector 38"/>
          <p:cNvCxnSpPr/>
          <p:nvPr/>
        </p:nvCxnSpPr>
        <p:spPr bwMode="auto">
          <a:xfrm rot="10800000" flipH="1">
            <a:off x="649515" y="474783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0" name="Straight Connector 39"/>
          <p:cNvCxnSpPr/>
          <p:nvPr/>
        </p:nvCxnSpPr>
        <p:spPr bwMode="auto">
          <a:xfrm rot="10800000" flipH="1">
            <a:off x="651329" y="5094547"/>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Precision Example</a:t>
            </a:r>
            <a:endParaRPr lang="en-US" sz="4000" dirty="0">
              <a:solidFill>
                <a:srgbClr val="FF0000"/>
              </a:solidFill>
              <a:latin typeface="Times New Roman" charset="0"/>
            </a:endParaRPr>
          </a:p>
        </p:txBody>
      </p:sp>
      <p:pic>
        <p:nvPicPr>
          <p:cNvPr id="44" name="Picture 43" descr="PrecisionExample-image.png"/>
          <p:cNvPicPr>
            <a:picLocks noChangeAspect="1"/>
          </p:cNvPicPr>
          <p:nvPr/>
        </p:nvPicPr>
        <p:blipFill>
          <a:blip r:embed="rId3"/>
          <a:stretch>
            <a:fillRect/>
          </a:stretch>
        </p:blipFill>
        <p:spPr>
          <a:xfrm>
            <a:off x="990600" y="1219200"/>
            <a:ext cx="7162800" cy="518160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Formatted Input</a:t>
            </a:r>
            <a:endParaRPr lang="en-US" dirty="0">
              <a:solidFill>
                <a:srgbClr val="FF0000"/>
              </a:solidFill>
            </a:endParaRPr>
          </a:p>
        </p:txBody>
      </p:sp>
      <p:sp>
        <p:nvSpPr>
          <p:cNvPr id="43011" name="Rectangle 3"/>
          <p:cNvSpPr>
            <a:spLocks noChangeArrowheads="1"/>
          </p:cNvSpPr>
          <p:nvPr/>
        </p:nvSpPr>
        <p:spPr bwMode="auto">
          <a:xfrm>
            <a:off x="482600" y="1155700"/>
            <a:ext cx="8128000" cy="1130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For input, C++ includes the </a:t>
            </a:r>
            <a:r>
              <a:rPr lang="en-US" sz="2000" dirty="0" smtClean="0">
                <a:latin typeface="Courier New"/>
                <a:cs typeface="Courier New"/>
              </a:rPr>
              <a:t>&gt;&gt;</a:t>
            </a:r>
            <a:r>
              <a:rPr lang="en-US" sz="2400" b="0" dirty="0" smtClean="0"/>
              <a:t> operator, which is called the </a:t>
            </a:r>
            <a:r>
              <a:rPr lang="en-US" sz="2400" i="1" dirty="0" smtClean="0"/>
              <a:t>extraction operator</a:t>
            </a:r>
            <a:r>
              <a:rPr lang="en-US" sz="2400" b="0" i="1" dirty="0" smtClean="0"/>
              <a:t>.</a:t>
            </a:r>
            <a:r>
              <a:rPr lang="en-US" sz="2400" b="0" dirty="0" smtClean="0"/>
              <a:t>  The </a:t>
            </a:r>
            <a:r>
              <a:rPr lang="en-US" sz="2000" dirty="0" smtClean="0">
                <a:latin typeface="Courier New"/>
                <a:cs typeface="Courier New"/>
              </a:rPr>
              <a:t>&gt;&gt;</a:t>
            </a:r>
            <a:r>
              <a:rPr lang="en-US" sz="2400" b="0" dirty="0" smtClean="0"/>
              <a:t> operator is symmetrical to the </a:t>
            </a:r>
            <a:r>
              <a:rPr lang="en-US" sz="2000" dirty="0" smtClean="0">
                <a:latin typeface="Courier New"/>
                <a:cs typeface="Courier New"/>
              </a:rPr>
              <a:t>&lt;&lt;</a:t>
            </a:r>
            <a:r>
              <a:rPr lang="en-US" sz="2400" b="0" dirty="0" smtClean="0"/>
              <a:t> operator and reads formatted data from the stream on the left into the variables that appear on the right.</a:t>
            </a:r>
            <a:endParaRPr lang="en-US" sz="2400" b="0" dirty="0"/>
          </a:p>
        </p:txBody>
      </p:sp>
      <p:sp>
        <p:nvSpPr>
          <p:cNvPr id="817156" name="Rectangle 4"/>
          <p:cNvSpPr>
            <a:spLocks noChangeArrowheads="1"/>
          </p:cNvSpPr>
          <p:nvPr/>
        </p:nvSpPr>
        <p:spPr bwMode="auto">
          <a:xfrm>
            <a:off x="482600" y="2553910"/>
            <a:ext cx="8128000" cy="1917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t>Up to now, you have not had any idea how</a:t>
            </a:r>
            <a:r>
              <a:rPr lang="en-US" sz="2400" b="0" dirty="0" smtClean="0"/>
              <a:t> C++ represents </a:t>
            </a:r>
            <a:r>
              <a:rPr lang="en-US" sz="2400" b="0" dirty="0"/>
              <a:t>strings inside the computer or how you might manipulate the characters that make up a string.  At the same time, the fact that you don’t know those things has not compromised your ability to use strings effectively because you have been able to think of strings holistically as if they were a primitive type.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1715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7156" grpId="0" build="p" autoUpdateAnimBg="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Data </a:t>
            </a:r>
            <a:r>
              <a:rPr lang="en-US" sz="4000" dirty="0">
                <a:solidFill>
                  <a:srgbClr val="FF0000"/>
                </a:solidFill>
              </a:rPr>
              <a:t>Files</a:t>
            </a:r>
          </a:p>
        </p:txBody>
      </p:sp>
      <p:sp>
        <p:nvSpPr>
          <p:cNvPr id="591876" name="Rectangle 4"/>
          <p:cNvSpPr>
            <a:spLocks noChangeArrowheads="1"/>
          </p:cNvSpPr>
          <p:nvPr/>
        </p:nvSpPr>
        <p:spPr bwMode="auto">
          <a:xfrm>
            <a:off x="504825" y="1219200"/>
            <a:ext cx="8183563" cy="38862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A </a:t>
            </a:r>
            <a:r>
              <a:rPr lang="en-US" sz="2400" i="1" dirty="0"/>
              <a:t>file</a:t>
            </a:r>
            <a:r>
              <a:rPr lang="en-US" sz="2400" b="0" i="1" dirty="0"/>
              <a:t> </a:t>
            </a:r>
            <a:r>
              <a:rPr lang="en-US" sz="2400" b="0" dirty="0"/>
              <a:t>is the generic name for any named collection of data maintained on the various types of permanent storage media attached to a computer.  In most cases, a file is stored on a hard disk, but it can also be stored on removable medium, such as a CD or flash memory drive.</a:t>
            </a:r>
          </a:p>
          <a:p>
            <a:pPr marL="342900" indent="-342900" algn="just">
              <a:lnSpc>
                <a:spcPct val="85000"/>
              </a:lnSpc>
              <a:spcAft>
                <a:spcPct val="50000"/>
              </a:spcAft>
              <a:buFontTx/>
              <a:buChar char="•"/>
            </a:pPr>
            <a:r>
              <a:rPr lang="en-US" sz="2400" b="0" dirty="0"/>
              <a:t>Files can contain information of many different types.  When you compile a C++ program, for example, the compiler stores its output in an </a:t>
            </a:r>
            <a:r>
              <a:rPr lang="en-US" sz="2400" i="1" dirty="0"/>
              <a:t>object file</a:t>
            </a:r>
            <a:r>
              <a:rPr lang="en-US" sz="2400" b="0" i="1" dirty="0"/>
              <a:t> </a:t>
            </a:r>
            <a:r>
              <a:rPr lang="en-US" sz="2400" b="0" dirty="0"/>
              <a:t>containing the binary representation of the program.  The most common type of file, however, is a </a:t>
            </a:r>
            <a:r>
              <a:rPr lang="en-US" sz="2400" i="1" dirty="0"/>
              <a:t>text file</a:t>
            </a:r>
            <a:r>
              <a:rPr lang="en-US" sz="2400" b="0" i="1" dirty="0"/>
              <a:t>, </a:t>
            </a:r>
            <a:r>
              <a:rPr lang="en-US" sz="2400" b="0" dirty="0"/>
              <a:t>which contains character data of the sort you find in a string.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9187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1876" grpId="0" build="p" autoUpdateAnimBg="0"/>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Text Files </a:t>
            </a:r>
            <a:r>
              <a:rPr lang="en-US" sz="4000" i="1" dirty="0">
                <a:solidFill>
                  <a:srgbClr val="FF0000"/>
                </a:solidFill>
              </a:rPr>
              <a:t>vs.</a:t>
            </a:r>
            <a:r>
              <a:rPr lang="en-US" sz="4000" dirty="0">
                <a:solidFill>
                  <a:srgbClr val="FF0000"/>
                </a:solidFill>
              </a:rPr>
              <a:t> Strings</a:t>
            </a:r>
          </a:p>
        </p:txBody>
      </p:sp>
      <p:grpSp>
        <p:nvGrpSpPr>
          <p:cNvPr id="2" name="Group 3"/>
          <p:cNvGrpSpPr>
            <a:grpSpLocks/>
          </p:cNvGrpSpPr>
          <p:nvPr/>
        </p:nvGrpSpPr>
        <p:grpSpPr bwMode="auto">
          <a:xfrm>
            <a:off x="457200" y="2286000"/>
            <a:ext cx="8229600" cy="1958975"/>
            <a:chOff x="288" y="1440"/>
            <a:chExt cx="5184" cy="1234"/>
          </a:xfrm>
        </p:grpSpPr>
        <p:sp>
          <p:nvSpPr>
            <p:cNvPr id="593924" name="Text Box 4"/>
            <p:cNvSpPr txBox="1">
              <a:spLocks noChangeArrowheads="1"/>
            </p:cNvSpPr>
            <p:nvPr/>
          </p:nvSpPr>
          <p:spPr bwMode="auto">
            <a:xfrm>
              <a:off x="536" y="1440"/>
              <a:ext cx="4936" cy="1234"/>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i="1"/>
                <a:t>The information stored in a file is permanent.</a:t>
              </a:r>
              <a:r>
                <a:rPr lang="en-US" sz="2400" b="0"/>
                <a:t>  The value of a string variable persists only as long as the variable does.  Local variables disappear when the method returns, and instance variables disappear when the object goes away, which typically does not occur until the program exits.  Information stored in a file exists until the file is deleted.</a:t>
              </a:r>
            </a:p>
          </p:txBody>
        </p:sp>
        <p:sp>
          <p:nvSpPr>
            <p:cNvPr id="593925" name="Text Box 5"/>
            <p:cNvSpPr txBox="1">
              <a:spLocks noChangeArrowheads="1"/>
            </p:cNvSpPr>
            <p:nvPr/>
          </p:nvSpPr>
          <p:spPr bwMode="auto">
            <a:xfrm>
              <a:off x="288" y="1440"/>
              <a:ext cx="293" cy="254"/>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a:t>1.</a:t>
              </a:r>
            </a:p>
          </p:txBody>
        </p:sp>
      </p:grpSp>
      <p:grpSp>
        <p:nvGrpSpPr>
          <p:cNvPr id="3" name="Group 6"/>
          <p:cNvGrpSpPr>
            <a:grpSpLocks/>
          </p:cNvGrpSpPr>
          <p:nvPr/>
        </p:nvGrpSpPr>
        <p:grpSpPr bwMode="auto">
          <a:xfrm>
            <a:off x="457200" y="4343400"/>
            <a:ext cx="8229600" cy="1958975"/>
            <a:chOff x="288" y="2736"/>
            <a:chExt cx="5184" cy="1234"/>
          </a:xfrm>
        </p:grpSpPr>
        <p:sp>
          <p:nvSpPr>
            <p:cNvPr id="593927" name="Text Box 7"/>
            <p:cNvSpPr txBox="1">
              <a:spLocks noChangeArrowheads="1"/>
            </p:cNvSpPr>
            <p:nvPr/>
          </p:nvSpPr>
          <p:spPr bwMode="auto">
            <a:xfrm>
              <a:off x="536" y="2736"/>
              <a:ext cx="4936" cy="1234"/>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400" b="0" i="1"/>
                <a:t>Files are usually read sequentially.</a:t>
              </a:r>
              <a:r>
                <a:rPr lang="en-US" sz="2400" b="0"/>
                <a:t>  When you read data from a file, you usually start at the beginning and read the characters in order, either individually or in groups that are most commonly individual lines.  Once you have read one set of characters, you then move on to the next set of characters until you reach the end of the file.</a:t>
              </a:r>
            </a:p>
          </p:txBody>
        </p:sp>
        <p:sp>
          <p:nvSpPr>
            <p:cNvPr id="593928" name="Text Box 8"/>
            <p:cNvSpPr txBox="1">
              <a:spLocks noChangeArrowheads="1"/>
            </p:cNvSpPr>
            <p:nvPr/>
          </p:nvSpPr>
          <p:spPr bwMode="auto">
            <a:xfrm>
              <a:off x="288" y="2736"/>
              <a:ext cx="293" cy="254"/>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400" b="0"/>
                <a:t>2.</a:t>
              </a:r>
            </a:p>
          </p:txBody>
        </p:sp>
      </p:grpSp>
      <p:sp>
        <p:nvSpPr>
          <p:cNvPr id="593929" name="Text Box 9"/>
          <p:cNvSpPr txBox="1">
            <a:spLocks noChangeArrowheads="1"/>
          </p:cNvSpPr>
          <p:nvPr/>
        </p:nvSpPr>
        <p:spPr bwMode="auto">
          <a:xfrm>
            <a:off x="457200" y="1154113"/>
            <a:ext cx="8229600" cy="1208087"/>
          </a:xfrm>
          <a:prstGeom prst="rect">
            <a:avLst/>
          </a:prstGeom>
          <a:noFill/>
          <a:ln w="9525">
            <a:noFill/>
            <a:miter lim="800000"/>
            <a:headEnd/>
            <a:tailEnd/>
          </a:ln>
          <a:effectLst/>
        </p:spPr>
        <p:txBody>
          <a:bodyPr>
            <a:prstTxWarp prst="textNoShape">
              <a:avLst/>
            </a:prstTxWarp>
            <a:spAutoFit/>
          </a:bodyPr>
          <a:lstStyle/>
          <a:p>
            <a:pPr algn="just">
              <a:lnSpc>
                <a:spcPct val="85000"/>
              </a:lnSpc>
              <a:spcAft>
                <a:spcPct val="50000"/>
              </a:spcAft>
            </a:pPr>
            <a:r>
              <a:rPr lang="en-US" sz="2400" b="0"/>
              <a:t>Although text files and strings both contain character data, it is important to keep in mind the following important differences between text files and strings: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59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Using Text Files</a:t>
            </a:r>
          </a:p>
        </p:txBody>
      </p:sp>
      <p:sp>
        <p:nvSpPr>
          <p:cNvPr id="595971" name="Rectangle 3"/>
          <p:cNvSpPr>
            <a:spLocks noChangeArrowheads="1"/>
          </p:cNvSpPr>
          <p:nvPr/>
        </p:nvSpPr>
        <p:spPr bwMode="auto">
          <a:xfrm>
            <a:off x="503238" y="1155700"/>
            <a:ext cx="8183562"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When you want to read data from a text file as part of a C++ program, you need to take the following steps:</a:t>
            </a:r>
          </a:p>
        </p:txBody>
      </p:sp>
      <p:grpSp>
        <p:nvGrpSpPr>
          <p:cNvPr id="2" name="Group 5"/>
          <p:cNvGrpSpPr>
            <a:grpSpLocks/>
          </p:cNvGrpSpPr>
          <p:nvPr/>
        </p:nvGrpSpPr>
        <p:grpSpPr bwMode="auto">
          <a:xfrm>
            <a:off x="876300" y="1993901"/>
            <a:ext cx="7823200" cy="1252538"/>
            <a:chOff x="552" y="1256"/>
            <a:chExt cx="4928" cy="789"/>
          </a:xfrm>
        </p:grpSpPr>
        <p:sp>
          <p:nvSpPr>
            <p:cNvPr id="595974" name="Text Box 6"/>
            <p:cNvSpPr txBox="1">
              <a:spLocks noChangeArrowheads="1"/>
            </p:cNvSpPr>
            <p:nvPr/>
          </p:nvSpPr>
          <p:spPr bwMode="auto">
            <a:xfrm>
              <a:off x="792" y="1256"/>
              <a:ext cx="4688" cy="789"/>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200" b="0" dirty="0"/>
                <a:t>Construct a new </a:t>
              </a:r>
              <a:r>
                <a:rPr lang="en-US" sz="2000" dirty="0" err="1">
                  <a:latin typeface="Courier New" charset="0"/>
                </a:rPr>
                <a:t>ifstream</a:t>
              </a:r>
              <a:r>
                <a:rPr lang="en-US" sz="2200" b="0" dirty="0"/>
                <a:t> object that is tied to the data in the file by calling the </a:t>
              </a:r>
              <a:r>
                <a:rPr lang="en-US" sz="2000" dirty="0">
                  <a:latin typeface="Courier New" charset="0"/>
                </a:rPr>
                <a:t>open</a:t>
              </a:r>
              <a:r>
                <a:rPr lang="en-US" sz="2200" b="0" dirty="0"/>
                <a:t> method for the stream.  This phase of the process is called </a:t>
              </a:r>
              <a:r>
                <a:rPr lang="en-US" sz="2200" i="1" dirty="0"/>
                <a:t>opening the file</a:t>
              </a:r>
              <a:r>
                <a:rPr lang="en-US" sz="2200" b="0" i="1" dirty="0"/>
                <a:t>.</a:t>
              </a:r>
              <a:r>
                <a:rPr lang="en-US" sz="2200" b="0" dirty="0"/>
                <a:t>  Note that the argument to </a:t>
              </a:r>
              <a:r>
                <a:rPr lang="en-US" sz="2000" dirty="0">
                  <a:latin typeface="Courier New" charset="0"/>
                </a:rPr>
                <a:t>open</a:t>
              </a:r>
              <a:r>
                <a:rPr lang="en-US" sz="2200" b="0" dirty="0"/>
                <a:t> is a C string rather than a C++ string.</a:t>
              </a:r>
            </a:p>
          </p:txBody>
        </p:sp>
        <p:sp>
          <p:nvSpPr>
            <p:cNvPr id="595975" name="Text Box 7"/>
            <p:cNvSpPr txBox="1">
              <a:spLocks noChangeArrowheads="1"/>
            </p:cNvSpPr>
            <p:nvPr/>
          </p:nvSpPr>
          <p:spPr bwMode="auto">
            <a:xfrm>
              <a:off x="552" y="1256"/>
              <a:ext cx="293"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t>1.</a:t>
              </a:r>
            </a:p>
          </p:txBody>
        </p:sp>
      </p:grpSp>
      <p:grpSp>
        <p:nvGrpSpPr>
          <p:cNvPr id="3" name="Group 8"/>
          <p:cNvGrpSpPr>
            <a:grpSpLocks/>
          </p:cNvGrpSpPr>
          <p:nvPr/>
        </p:nvGrpSpPr>
        <p:grpSpPr bwMode="auto">
          <a:xfrm>
            <a:off x="876300" y="3352801"/>
            <a:ext cx="7823200" cy="963613"/>
            <a:chOff x="552" y="1256"/>
            <a:chExt cx="4928" cy="607"/>
          </a:xfrm>
        </p:grpSpPr>
        <p:sp>
          <p:nvSpPr>
            <p:cNvPr id="595977" name="Text Box 9"/>
            <p:cNvSpPr txBox="1">
              <a:spLocks noChangeArrowheads="1"/>
            </p:cNvSpPr>
            <p:nvPr/>
          </p:nvSpPr>
          <p:spPr bwMode="auto">
            <a:xfrm>
              <a:off x="792" y="1256"/>
              <a:ext cx="4688" cy="607"/>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200" b="0" dirty="0"/>
                <a:t>Call the methods provided by the </a:t>
              </a:r>
              <a:r>
                <a:rPr lang="en-US" sz="2000" dirty="0" err="1">
                  <a:latin typeface="Courier New" charset="0"/>
                </a:rPr>
                <a:t>ifstream</a:t>
              </a:r>
              <a:r>
                <a:rPr lang="en-US" sz="2200" b="0" dirty="0"/>
                <a:t> class to read data from the file in sequential order.  The text</a:t>
              </a:r>
              <a:r>
                <a:rPr lang="en-US" sz="2200" b="0" dirty="0" smtClean="0"/>
                <a:t> of the file can be read in several ways, including character by character or line by line.</a:t>
              </a:r>
              <a:endParaRPr lang="en-US" sz="2200" b="0" dirty="0"/>
            </a:p>
          </p:txBody>
        </p:sp>
        <p:sp>
          <p:nvSpPr>
            <p:cNvPr id="595978" name="Text Box 10"/>
            <p:cNvSpPr txBox="1">
              <a:spLocks noChangeArrowheads="1"/>
            </p:cNvSpPr>
            <p:nvPr/>
          </p:nvSpPr>
          <p:spPr bwMode="auto">
            <a:xfrm>
              <a:off x="552" y="1256"/>
              <a:ext cx="293"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t>2.</a:t>
              </a:r>
            </a:p>
          </p:txBody>
        </p:sp>
      </p:grpSp>
      <p:grpSp>
        <p:nvGrpSpPr>
          <p:cNvPr id="4" name="Group 11"/>
          <p:cNvGrpSpPr>
            <a:grpSpLocks/>
          </p:cNvGrpSpPr>
          <p:nvPr/>
        </p:nvGrpSpPr>
        <p:grpSpPr bwMode="auto">
          <a:xfrm>
            <a:off x="876300" y="4420815"/>
            <a:ext cx="7823200" cy="676275"/>
            <a:chOff x="552" y="1256"/>
            <a:chExt cx="4928" cy="426"/>
          </a:xfrm>
        </p:grpSpPr>
        <p:sp>
          <p:nvSpPr>
            <p:cNvPr id="595980" name="Text Box 12"/>
            <p:cNvSpPr txBox="1">
              <a:spLocks noChangeArrowheads="1"/>
            </p:cNvSpPr>
            <p:nvPr/>
          </p:nvSpPr>
          <p:spPr bwMode="auto">
            <a:xfrm>
              <a:off x="792" y="1256"/>
              <a:ext cx="4688" cy="426"/>
            </a:xfrm>
            <a:prstGeom prst="rect">
              <a:avLst/>
            </a:prstGeom>
            <a:noFill/>
            <a:ln w="9525">
              <a:noFill/>
              <a:miter lim="800000"/>
              <a:headEnd/>
              <a:tailEnd/>
            </a:ln>
            <a:effectLst/>
          </p:spPr>
          <p:txBody>
            <a:bodyPr>
              <a:prstTxWarp prst="textNoShape">
                <a:avLst/>
              </a:prstTxWarp>
              <a:spAutoFit/>
            </a:bodyPr>
            <a:lstStyle/>
            <a:p>
              <a:pPr algn="just">
                <a:lnSpc>
                  <a:spcPct val="85000"/>
                </a:lnSpc>
              </a:pPr>
              <a:r>
                <a:rPr lang="en-US" sz="2200" b="0" dirty="0"/>
                <a:t>Break the association between the reader and the file by calling the stream’s </a:t>
              </a:r>
              <a:r>
                <a:rPr lang="en-US" sz="2000" dirty="0">
                  <a:latin typeface="Courier New" charset="0"/>
                </a:rPr>
                <a:t>close</a:t>
              </a:r>
              <a:r>
                <a:rPr lang="en-US" sz="2200" b="0" dirty="0"/>
                <a:t> method, which is called </a:t>
              </a:r>
              <a:r>
                <a:rPr lang="en-US" sz="2200" i="1" dirty="0"/>
                <a:t>closing the file</a:t>
              </a:r>
              <a:r>
                <a:rPr lang="en-US" sz="2200" b="0" i="1" dirty="0"/>
                <a:t>.</a:t>
              </a:r>
            </a:p>
          </p:txBody>
        </p:sp>
        <p:sp>
          <p:nvSpPr>
            <p:cNvPr id="595981" name="Text Box 13"/>
            <p:cNvSpPr txBox="1">
              <a:spLocks noChangeArrowheads="1"/>
            </p:cNvSpPr>
            <p:nvPr/>
          </p:nvSpPr>
          <p:spPr bwMode="auto">
            <a:xfrm>
              <a:off x="552" y="1256"/>
              <a:ext cx="293"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t>3.</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20778</TotalTime>
  <Words>2516</Words>
  <Application>Microsoft Macintosh PowerPoint</Application>
  <PresentationFormat>On-screen Show (4:3)</PresentationFormat>
  <Paragraphs>272</Paragraphs>
  <Slides>22</Slides>
  <Notes>22</Notes>
  <HiddenSlides>0</HiddenSlides>
  <MMClips>0</MMClips>
  <ScaleCrop>false</ScaleCrop>
  <HeadingPairs>
    <vt:vector size="4" baseType="variant">
      <vt:variant>
        <vt:lpstr>Design Template</vt:lpstr>
      </vt:variant>
      <vt:variant>
        <vt:i4>3</vt:i4>
      </vt:variant>
      <vt:variant>
        <vt:lpstr>Slide Titles</vt:lpstr>
      </vt:variant>
      <vt:variant>
        <vt:i4>22</vt:i4>
      </vt:variant>
    </vt:vector>
  </HeadingPairs>
  <TitlesOfParts>
    <vt:vector size="25" baseType="lpstr">
      <vt:lpstr>Blank Presentation</vt:lpstr>
      <vt:lpstr>1_Blank Presentation</vt:lpstr>
      <vt:lpstr>3_Blank Presentation</vt:lpstr>
      <vt:lpstr>Streams</vt:lpstr>
      <vt:lpstr>Formatted Output</vt:lpstr>
      <vt:lpstr>The Insertion Operator</vt:lpstr>
      <vt:lpstr>Output Manipulators</vt:lpstr>
      <vt:lpstr>Precision Example</vt:lpstr>
      <vt:lpstr>Formatted Input</vt:lpstr>
      <vt:lpstr>Data Files</vt:lpstr>
      <vt:lpstr>Text Files vs. Strings</vt:lpstr>
      <vt:lpstr>Using Text Files</vt:lpstr>
      <vt:lpstr>Opening an Input File</vt:lpstr>
      <vt:lpstr>Opening an Input File</vt:lpstr>
      <vt:lpstr>Reading Characters</vt:lpstr>
      <vt:lpstr>Reading a File Character by Character</vt:lpstr>
      <vt:lpstr>Reading Lines from a File</vt:lpstr>
      <vt:lpstr>Reading a File Line by Line</vt:lpstr>
      <vt:lpstr>Class Hierarchies</vt:lpstr>
      <vt:lpstr>Biological Class Hierarchy</vt:lpstr>
      <vt:lpstr>The Stream Hierarchy</vt:lpstr>
      <vt:lpstr>UML Diagram for the Stream Hierarchy</vt:lpstr>
      <vt:lpstr>The simpio.h Interface</vt:lpstr>
      <vt:lpstr>The filelib.h Interface</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110</cp:revision>
  <dcterms:created xsi:type="dcterms:W3CDTF">2014-07-01T16:56:40Z</dcterms:created>
  <dcterms:modified xsi:type="dcterms:W3CDTF">2014-07-01T16:58:57Z</dcterms:modified>
</cp:coreProperties>
</file>